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046" autoAdjust="0"/>
  </p:normalViewPr>
  <p:slideViewPr>
    <p:cSldViewPr snapToGrid="0">
      <p:cViewPr varScale="1">
        <p:scale>
          <a:sx n="64" d="100"/>
          <a:sy n="64" d="100"/>
        </p:scale>
        <p:origin x="38" y="72"/>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9" y="23"/>
            <a:ext cx="4029282" cy="351957"/>
          </a:xfrm>
          <a:prstGeom prst="rect">
            <a:avLst/>
          </a:prstGeom>
        </p:spPr>
        <p:txBody>
          <a:bodyPr vert="horz" lIns="91432" tIns="45716" rIns="91432" bIns="45716" rtlCol="0"/>
          <a:lstStyle>
            <a:lvl1pPr algn="l">
              <a:defRPr sz="1200"/>
            </a:lvl1pPr>
          </a:lstStyle>
          <a:p>
            <a:endParaRPr lang="en-US" dirty="0"/>
          </a:p>
        </p:txBody>
      </p:sp>
      <p:sp>
        <p:nvSpPr>
          <p:cNvPr id="3" name="Date Placeholder 2"/>
          <p:cNvSpPr>
            <a:spLocks noGrp="1"/>
          </p:cNvSpPr>
          <p:nvPr>
            <p:ph type="dt" idx="1"/>
          </p:nvPr>
        </p:nvSpPr>
        <p:spPr>
          <a:xfrm>
            <a:off x="5265054" y="23"/>
            <a:ext cx="4029282" cy="351957"/>
          </a:xfrm>
          <a:prstGeom prst="rect">
            <a:avLst/>
          </a:prstGeom>
        </p:spPr>
        <p:txBody>
          <a:bodyPr vert="horz" lIns="91432" tIns="45716" rIns="91432" bIns="45716" rtlCol="0"/>
          <a:lstStyle>
            <a:lvl1pPr algn="r">
              <a:defRPr sz="1200"/>
            </a:lvl1pPr>
          </a:lstStyle>
          <a:p>
            <a:fld id="{9AB1786A-9A6C-4213-8232-D9CCABFB4493}" type="datetimeFigureOut">
              <a:rPr lang="en-US" smtClean="0"/>
              <a:t>12/30/2025</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1432" tIns="45716" rIns="91432" bIns="45716" rtlCol="0" anchor="ctr"/>
          <a:lstStyle/>
          <a:p>
            <a:endParaRPr lang="en-US" dirty="0"/>
          </a:p>
        </p:txBody>
      </p:sp>
      <p:sp>
        <p:nvSpPr>
          <p:cNvPr id="5" name="Notes Placeholder 4"/>
          <p:cNvSpPr>
            <a:spLocks noGrp="1"/>
          </p:cNvSpPr>
          <p:nvPr>
            <p:ph type="body" sz="quarter" idx="3"/>
          </p:nvPr>
        </p:nvSpPr>
        <p:spPr>
          <a:xfrm>
            <a:off x="930497" y="3373528"/>
            <a:ext cx="7435436" cy="2760585"/>
          </a:xfrm>
          <a:prstGeom prst="rect">
            <a:avLst/>
          </a:prstGeom>
        </p:spPr>
        <p:txBody>
          <a:bodyPr vert="horz" lIns="91432" tIns="45716" rIns="91432"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9" y="6658466"/>
            <a:ext cx="4029282" cy="351957"/>
          </a:xfrm>
          <a:prstGeom prst="rect">
            <a:avLst/>
          </a:prstGeom>
        </p:spPr>
        <p:txBody>
          <a:bodyPr vert="horz" lIns="91432" tIns="45716" rIns="91432"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054" y="6658466"/>
            <a:ext cx="4029282" cy="351957"/>
          </a:xfrm>
          <a:prstGeom prst="rect">
            <a:avLst/>
          </a:prstGeom>
        </p:spPr>
        <p:txBody>
          <a:bodyPr vert="horz" lIns="91432" tIns="45716" rIns="91432" bIns="45716" rtlCol="0" anchor="b"/>
          <a:lstStyle>
            <a:lvl1pPr algn="r">
              <a:defRPr sz="1200"/>
            </a:lvl1pPr>
          </a:lstStyle>
          <a:p>
            <a:fld id="{1A82DBBF-377E-489A-BE94-DB9EABDE6645}" type="slidenum">
              <a:rPr lang="en-US" smtClean="0"/>
              <a:t>‹#›</a:t>
            </a:fld>
            <a:endParaRPr lang="en-US" dirty="0"/>
          </a:p>
        </p:txBody>
      </p:sp>
    </p:spTree>
    <p:extLst>
      <p:ext uri="{BB962C8B-B14F-4D97-AF65-F5344CB8AC3E}">
        <p14:creationId xmlns:p14="http://schemas.microsoft.com/office/powerpoint/2010/main" val="618408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ble.usccb.org/bible/daniel/7?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b="1" i="0" u="none" strike="noStrike" kern="1200" dirty="0">
                <a:solidFill>
                  <a:schemeClr val="tx1"/>
                </a:solidFill>
                <a:effectLst/>
                <a:latin typeface="+mn-lt"/>
                <a:ea typeface="+mn-ea"/>
                <a:cs typeface="+mn-cs"/>
                <a:hlinkClick r:id="rId3"/>
              </a:rPr>
              <a:t>Daniel 7:2-14</a:t>
            </a:r>
            <a:endParaRPr lang="en-US" dirty="0"/>
          </a:p>
        </p:txBody>
      </p:sp>
      <p:sp>
        <p:nvSpPr>
          <p:cNvPr id="4" name="Slide Number Placeholder 3"/>
          <p:cNvSpPr>
            <a:spLocks noGrp="1"/>
          </p:cNvSpPr>
          <p:nvPr>
            <p:ph type="sldNum" sz="quarter" idx="5"/>
          </p:nvPr>
        </p:nvSpPr>
        <p:spPr/>
        <p:txBody>
          <a:bodyPr/>
          <a:lstStyle/>
          <a:p>
            <a:fld id="{1A82DBBF-377E-489A-BE94-DB9EABDE6645}" type="slidenum">
              <a:rPr lang="en-US" smtClean="0"/>
              <a:t>1</a:t>
            </a:fld>
            <a:endParaRPr lang="en-US" dirty="0"/>
          </a:p>
        </p:txBody>
      </p:sp>
    </p:spTree>
    <p:extLst>
      <p:ext uri="{BB962C8B-B14F-4D97-AF65-F5344CB8AC3E}">
        <p14:creationId xmlns:p14="http://schemas.microsoft.com/office/powerpoint/2010/main" val="70070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82DBBF-377E-489A-BE94-DB9EABDE6645}" type="slidenum">
              <a:rPr lang="en-US" smtClean="0"/>
              <a:t>2</a:t>
            </a:fld>
            <a:endParaRPr lang="en-US" dirty="0"/>
          </a:p>
        </p:txBody>
      </p:sp>
    </p:spTree>
    <p:extLst>
      <p:ext uri="{BB962C8B-B14F-4D97-AF65-F5344CB8AC3E}">
        <p14:creationId xmlns:p14="http://schemas.microsoft.com/office/powerpoint/2010/main" val="2165608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82043-DC90-43B6-86CB-9A15091C77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537CF6-A4ED-48DF-BE28-E99F8BDB99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B397ED-FAD5-4794-AF92-B101276A2461}"/>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5" name="Footer Placeholder 4">
            <a:extLst>
              <a:ext uri="{FF2B5EF4-FFF2-40B4-BE49-F238E27FC236}">
                <a16:creationId xmlns:a16="http://schemas.microsoft.com/office/drawing/2014/main" id="{C1FB3360-BB9F-4BD8-BE42-1091ED6D91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8D05CB-5FDD-4574-8921-71C24B0B1DFC}"/>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327332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BD029-A51E-40F9-9BDF-387BB45547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62B3FD-623F-4741-A46A-F24C371017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3891B-B4EE-432A-9CC6-ACA49A811C0C}"/>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5" name="Footer Placeholder 4">
            <a:extLst>
              <a:ext uri="{FF2B5EF4-FFF2-40B4-BE49-F238E27FC236}">
                <a16:creationId xmlns:a16="http://schemas.microsoft.com/office/drawing/2014/main" id="{3ACFEA7E-1D91-4381-9A79-B4B5008CF4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9F041D-2A66-40A7-B9C9-84C4EA53E05D}"/>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132908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16FAD4-7CF3-4163-8C13-B8F71E7DEE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41C7E1-D667-4DD8-99BA-68AFF0BEED6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F6522E-D4B3-4BC2-9785-D2979978359E}"/>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5" name="Footer Placeholder 4">
            <a:extLst>
              <a:ext uri="{FF2B5EF4-FFF2-40B4-BE49-F238E27FC236}">
                <a16:creationId xmlns:a16="http://schemas.microsoft.com/office/drawing/2014/main" id="{6DA80BD1-5F76-4667-B97A-A8652D5513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F65D0A-0EF2-4910-B1F0-6A49E1EF52DB}"/>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106905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5AD5-F196-4D9B-B747-D4A4D36D72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C27F3-13AD-4EBD-9229-8928590F4D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590F77-07EF-4F14-BAC5-46C68E70F782}"/>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5" name="Footer Placeholder 4">
            <a:extLst>
              <a:ext uri="{FF2B5EF4-FFF2-40B4-BE49-F238E27FC236}">
                <a16:creationId xmlns:a16="http://schemas.microsoft.com/office/drawing/2014/main" id="{E8C46F7E-8DD9-45A1-A4E7-A3DCF57CC9B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55C8EC-1512-47A2-BD83-9295B3B4BA79}"/>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1783418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E410-4492-4E15-91A3-31AEEF6CC5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9BCBB6-93E7-4FAE-BF89-66C3496375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52C8B6C-D9A0-48F1-B299-5DC385A173E0}"/>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5" name="Footer Placeholder 4">
            <a:extLst>
              <a:ext uri="{FF2B5EF4-FFF2-40B4-BE49-F238E27FC236}">
                <a16:creationId xmlns:a16="http://schemas.microsoft.com/office/drawing/2014/main" id="{3C6A7118-4B10-4D1B-9579-8C871E6EA2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AE71DD-6185-4384-9441-58E0C3D80843}"/>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318799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13331-65C7-4503-9B04-6F13B80359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BAF754-2F47-4195-9CF3-C9E695DE6FB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E06C6C-A614-48D9-A1E1-B04C867FC0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8A7ECA-A3D2-45F7-8A64-59ED5C6585FA}"/>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6" name="Footer Placeholder 5">
            <a:extLst>
              <a:ext uri="{FF2B5EF4-FFF2-40B4-BE49-F238E27FC236}">
                <a16:creationId xmlns:a16="http://schemas.microsoft.com/office/drawing/2014/main" id="{9D6ED1CE-2ABD-494D-BC5C-179C6EB22C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DB19AE3-7621-4383-9811-687E933376D8}"/>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1948435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6C9DE-2695-4DC9-BA39-07554000AC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A3BA63-DE6C-4723-A53E-080F850EE8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8C1ED39-B398-4FDD-A42E-C39D5567DC5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54335F-1785-4908-866F-E98D99F9E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273DBD-FC6C-433E-8974-F08AE716104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9AA11-2E5E-40BF-9D70-BBBAAF6AD38F}"/>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8" name="Footer Placeholder 7">
            <a:extLst>
              <a:ext uri="{FF2B5EF4-FFF2-40B4-BE49-F238E27FC236}">
                <a16:creationId xmlns:a16="http://schemas.microsoft.com/office/drawing/2014/main" id="{830FAB56-E8AE-4C3A-8A06-97D30BAF925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52DACB0-6F55-46BD-8BC5-4209522FCDED}"/>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803288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E0F9-63BA-4F34-85C9-359DF5BBA4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F7ADB7-AC37-420B-8679-1C24BCD033D0}"/>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4" name="Footer Placeholder 3">
            <a:extLst>
              <a:ext uri="{FF2B5EF4-FFF2-40B4-BE49-F238E27FC236}">
                <a16:creationId xmlns:a16="http://schemas.microsoft.com/office/drawing/2014/main" id="{4BA5083C-EB67-4663-8329-9E29759486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0A11296-6A67-4900-BB2F-DB523BD304A2}"/>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4212354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3B3C81-93A5-4B40-A83B-676754015C98}"/>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3" name="Footer Placeholder 2">
            <a:extLst>
              <a:ext uri="{FF2B5EF4-FFF2-40B4-BE49-F238E27FC236}">
                <a16:creationId xmlns:a16="http://schemas.microsoft.com/office/drawing/2014/main" id="{9D90A890-7C21-4723-A905-2EE5AACB911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538C36-83CC-450A-A0D8-AF19F907A3EC}"/>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64726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32E7F-0858-4F5F-9659-28AAE151A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3052A5-858A-4DA3-9C44-F0EEDE813B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EAFD4A-64F9-497A-8FC9-90E653662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8BB6F4-C471-4253-9657-01F7AD21C689}"/>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6" name="Footer Placeholder 5">
            <a:extLst>
              <a:ext uri="{FF2B5EF4-FFF2-40B4-BE49-F238E27FC236}">
                <a16:creationId xmlns:a16="http://schemas.microsoft.com/office/drawing/2014/main" id="{BF73D3DF-54E6-4216-8683-BA29B00A7E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48547F-49DC-406B-AAB3-06645902BE58}"/>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23613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35E3D-BC54-45C8-A08E-E57397A765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1E0F56-0521-4D92-AB04-902D974042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FBEB950-27F2-4E7D-8C07-173EC90286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25FF9DA-7484-45D6-AAB2-CAD3200EE00E}"/>
              </a:ext>
            </a:extLst>
          </p:cNvPr>
          <p:cNvSpPr>
            <a:spLocks noGrp="1"/>
          </p:cNvSpPr>
          <p:nvPr>
            <p:ph type="dt" sz="half" idx="10"/>
          </p:nvPr>
        </p:nvSpPr>
        <p:spPr/>
        <p:txBody>
          <a:bodyPr/>
          <a:lstStyle/>
          <a:p>
            <a:fld id="{B7667B50-BFA4-43B3-BA4F-6CB76370BEF7}" type="datetimeFigureOut">
              <a:rPr lang="en-US" smtClean="0"/>
              <a:t>12/30/2025</a:t>
            </a:fld>
            <a:endParaRPr lang="en-US" dirty="0"/>
          </a:p>
        </p:txBody>
      </p:sp>
      <p:sp>
        <p:nvSpPr>
          <p:cNvPr id="6" name="Footer Placeholder 5">
            <a:extLst>
              <a:ext uri="{FF2B5EF4-FFF2-40B4-BE49-F238E27FC236}">
                <a16:creationId xmlns:a16="http://schemas.microsoft.com/office/drawing/2014/main" id="{D996A0BF-01DE-4347-8874-CF5B6104D2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9E8E83-7D94-4294-810B-8C9A29458D70}"/>
              </a:ext>
            </a:extLst>
          </p:cNvPr>
          <p:cNvSpPr>
            <a:spLocks noGrp="1"/>
          </p:cNvSpPr>
          <p:nvPr>
            <p:ph type="sldNum" sz="quarter" idx="12"/>
          </p:nvPr>
        </p:nvSpPr>
        <p:spPr/>
        <p:txBody>
          <a:bodyPr/>
          <a:lstStyle/>
          <a:p>
            <a:fld id="{0D626A16-F7A9-4508-A116-4C433F1A52A1}" type="slidenum">
              <a:rPr lang="en-US" smtClean="0"/>
              <a:t>‹#›</a:t>
            </a:fld>
            <a:endParaRPr lang="en-US" dirty="0"/>
          </a:p>
        </p:txBody>
      </p:sp>
    </p:spTree>
    <p:extLst>
      <p:ext uri="{BB962C8B-B14F-4D97-AF65-F5344CB8AC3E}">
        <p14:creationId xmlns:p14="http://schemas.microsoft.com/office/powerpoint/2010/main" val="233932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F0FB6E-9123-48BB-8410-BEBE0343C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2A8251-FAB0-4D9A-AED3-F44E063573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D8547B-6ECD-4C10-8FB3-9F6C47DA4A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67B50-BFA4-43B3-BA4F-6CB76370BEF7}" type="datetimeFigureOut">
              <a:rPr lang="en-US" smtClean="0"/>
              <a:t>12/30/2025</a:t>
            </a:fld>
            <a:endParaRPr lang="en-US" dirty="0"/>
          </a:p>
        </p:txBody>
      </p:sp>
      <p:sp>
        <p:nvSpPr>
          <p:cNvPr id="5" name="Footer Placeholder 4">
            <a:extLst>
              <a:ext uri="{FF2B5EF4-FFF2-40B4-BE49-F238E27FC236}">
                <a16:creationId xmlns:a16="http://schemas.microsoft.com/office/drawing/2014/main" id="{743F7A3C-BA2B-43E2-A3B0-073088CFE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FA92F2F-FE41-4235-B8A1-F01B0BCBCF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26A16-F7A9-4508-A116-4C433F1A52A1}" type="slidenum">
              <a:rPr lang="en-US" smtClean="0"/>
              <a:t>‹#›</a:t>
            </a:fld>
            <a:endParaRPr lang="en-US" dirty="0"/>
          </a:p>
        </p:txBody>
      </p:sp>
    </p:spTree>
    <p:extLst>
      <p:ext uri="{BB962C8B-B14F-4D97-AF65-F5344CB8AC3E}">
        <p14:creationId xmlns:p14="http://schemas.microsoft.com/office/powerpoint/2010/main" val="70060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bible.usccb.org/bible/psalms/40?2" TargetMode="External"/><Relationship Id="rId13" Type="http://schemas.openxmlformats.org/officeDocument/2006/relationships/hyperlink" Target="https://bible.usccb.org/bible/mark/6?45" TargetMode="External"/><Relationship Id="rId18" Type="http://schemas.openxmlformats.org/officeDocument/2006/relationships/hyperlink" Target="https://bible.usccb.org/bible/1john/5?5" TargetMode="External"/><Relationship Id="rId26" Type="http://schemas.openxmlformats.org/officeDocument/2006/relationships/hyperlink" Target="https://bible.usccb.org/bible/acts/10?34" TargetMode="External"/><Relationship Id="rId3" Type="http://schemas.openxmlformats.org/officeDocument/2006/relationships/hyperlink" Target="https://bible.usccb.org/bible/1john/3?22" TargetMode="External"/><Relationship Id="rId21" Type="http://schemas.openxmlformats.org/officeDocument/2006/relationships/hyperlink" Target="https://bible.usccb.org/bible/1john/5?14" TargetMode="External"/><Relationship Id="rId7" Type="http://schemas.openxmlformats.org/officeDocument/2006/relationships/hyperlink" Target="https://bible.usccb.org/bible/1john/4?7" TargetMode="External"/><Relationship Id="rId12" Type="http://schemas.openxmlformats.org/officeDocument/2006/relationships/hyperlink" Target="https://bible.usccb.org/bible/psalms/113?1" TargetMode="External"/><Relationship Id="rId17" Type="http://schemas.openxmlformats.org/officeDocument/2006/relationships/hyperlink" Target="https://bible.usccb.org/bible/luke/4?14" TargetMode="External"/><Relationship Id="rId25" Type="http://schemas.openxmlformats.org/officeDocument/2006/relationships/hyperlink" Target="https://bible.usccb.org/bible/psalms/29?1" TargetMode="External"/><Relationship Id="rId2" Type="http://schemas.openxmlformats.org/officeDocument/2006/relationships/notesSlide" Target="../notesSlides/notesSlide1.xml"/><Relationship Id="rId16" Type="http://schemas.openxmlformats.org/officeDocument/2006/relationships/hyperlink" Target="https://bible.usccb.org/bible/Psalms/1?1" TargetMode="External"/><Relationship Id="rId20" Type="http://schemas.openxmlformats.org/officeDocument/2006/relationships/hyperlink" Target="https://bible.usccb.org/bible/luke/5?12" TargetMode="External"/><Relationship Id="rId29"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bible.usccb.org/bible/matthew/4?12" TargetMode="External"/><Relationship Id="rId11" Type="http://schemas.openxmlformats.org/officeDocument/2006/relationships/hyperlink" Target="https://bible.usccb.org/bible/1john/4?11" TargetMode="External"/><Relationship Id="rId24" Type="http://schemas.openxmlformats.org/officeDocument/2006/relationships/hyperlink" Target="https://bible.usccb.org/bible/isaiah/42?1" TargetMode="External"/><Relationship Id="rId5" Type="http://schemas.openxmlformats.org/officeDocument/2006/relationships/hyperlink" Target="https://bible.usccb.org/bible/psalms/2?7" TargetMode="External"/><Relationship Id="rId15" Type="http://schemas.openxmlformats.org/officeDocument/2006/relationships/hyperlink" Target="https://bible.usccb.org/bible/1john/4?19" TargetMode="External"/><Relationship Id="rId23" Type="http://schemas.openxmlformats.org/officeDocument/2006/relationships/hyperlink" Target="https://bible.usccb.org/bible/John/3?22" TargetMode="External"/><Relationship Id="rId28" Type="http://schemas.openxmlformats.org/officeDocument/2006/relationships/hyperlink" Target="mailto:charlesb1297@gmail.com" TargetMode="External"/><Relationship Id="rId10" Type="http://schemas.openxmlformats.org/officeDocument/2006/relationships/hyperlink" Target="https://bible.usccb.org/bible/mark/6?34" TargetMode="External"/><Relationship Id="rId19" Type="http://schemas.openxmlformats.org/officeDocument/2006/relationships/hyperlink" Target="https://bible.usccb.org/bible/psalms/147?12" TargetMode="External"/><Relationship Id="rId4" Type="http://schemas.openxmlformats.org/officeDocument/2006/relationships/hyperlink" Target="https://bible.usccb.org/bible/Psalms/27?1" TargetMode="External"/><Relationship Id="rId9" Type="http://schemas.openxmlformats.org/officeDocument/2006/relationships/hyperlink" Target="https://bible.usccb.org/bible/psalms/72?1" TargetMode="External"/><Relationship Id="rId14" Type="http://schemas.openxmlformats.org/officeDocument/2006/relationships/hyperlink" Target="https://bible.usccb.org/bible/numbers/6?22" TargetMode="External"/><Relationship Id="rId22" Type="http://schemas.openxmlformats.org/officeDocument/2006/relationships/hyperlink" Target="https://bible.usccb.org/bible/psalms/149?1" TargetMode="External"/><Relationship Id="rId27" Type="http://schemas.openxmlformats.org/officeDocument/2006/relationships/hyperlink" Target="https://bible.usccb.org/bible/mt/3?13#4800301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640402-F3DF-4853-83C1-11FE800C031C}"/>
              </a:ext>
            </a:extLst>
          </p:cNvPr>
          <p:cNvSpPr/>
          <p:nvPr/>
        </p:nvSpPr>
        <p:spPr>
          <a:xfrm>
            <a:off x="369504" y="672098"/>
            <a:ext cx="5690294" cy="5078313"/>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		          Mass Readings</a:t>
            </a:r>
          </a:p>
          <a:p>
            <a:r>
              <a:rPr lang="en-US" sz="1200" b="1" dirty="0">
                <a:latin typeface="Times New Roman" panose="02020603050405020304" pitchFamily="18" charset="0"/>
                <a:cs typeface="Times New Roman" panose="02020603050405020304" pitchFamily="18" charset="0"/>
              </a:rPr>
              <a:t>		        January 5-11</a:t>
            </a:r>
          </a:p>
          <a:p>
            <a:pPr fontAlgn="base"/>
            <a:r>
              <a:rPr lang="en-US" sz="1200" b="1" dirty="0">
                <a:latin typeface="Times New Roman" panose="02020603050405020304" pitchFamily="18" charset="0"/>
                <a:cs typeface="Times New Roman" panose="02020603050405020304" pitchFamily="18" charset="0"/>
              </a:rPr>
              <a:t>Mon: </a:t>
            </a:r>
            <a:r>
              <a:rPr lang="en-US" sz="1200" b="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 John 3:22–4:6</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PS:</a:t>
            </a:r>
            <a:r>
              <a:rPr lang="en-US" sz="1200" b="1"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 </a:t>
            </a:r>
            <a:r>
              <a:rPr lang="en-US" sz="1200" b="1"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2:7bc-8, 10-12a</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Matthew 4:12-17, 23-25</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Tues: </a:t>
            </a:r>
            <a:r>
              <a:rPr lang="en-US" sz="1200" b="1" dirty="0">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1 John 4:7-10</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PS:</a:t>
            </a:r>
            <a:r>
              <a:rPr lang="de-DE" sz="1200" b="1" i="0" u="none" strike="noStrike"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 </a:t>
            </a:r>
            <a:r>
              <a:rPr lang="en-US" sz="1200" b="1"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72:1-2, 3-4, 7-8</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Mark 6:34-44</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Wed: </a:t>
            </a:r>
            <a:r>
              <a:rPr lang="en-US" sz="1200" b="1" dirty="0">
                <a:latin typeface="Times New Roman" panose="02020603050405020304" pitchFamily="18" charset="0"/>
                <a:cs typeface="Times New Roman" panose="02020603050405020304" pitchFamily="18" charset="0"/>
                <a:hlinkClick r:id="rId11">
                  <a:extLst>
                    <a:ext uri="{A12FA001-AC4F-418D-AE19-62706E023703}">
                      <ahyp:hlinkClr xmlns:ahyp="http://schemas.microsoft.com/office/drawing/2018/hyperlinkcolor" val="tx"/>
                    </a:ext>
                  </a:extLst>
                </a:hlinkClick>
              </a:rPr>
              <a:t>1 John 4:11-18</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12">
                  <a:extLst>
                    <a:ext uri="{A12FA001-AC4F-418D-AE19-62706E023703}">
                      <ahyp:hlinkClr xmlns:ahyp="http://schemas.microsoft.com/office/drawing/2018/hyperlinkcolor" val="tx"/>
                    </a:ext>
                  </a:extLst>
                </a:hlinkClick>
              </a:rPr>
              <a:t>PS:</a:t>
            </a:r>
            <a:r>
              <a:rPr lang="en-US" sz="1200" b="1"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72:1-2, 10, 12-13</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Mark 6:45-52</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Thu: </a:t>
            </a:r>
            <a:r>
              <a:rPr lang="en-US" sz="1200" b="1" dirty="0">
                <a:latin typeface="Times New Roman" panose="02020603050405020304" pitchFamily="18" charset="0"/>
                <a:cs typeface="Times New Roman" panose="02020603050405020304" pitchFamily="18" charset="0"/>
                <a:hlinkClick r:id="rId14">
                  <a:extLst>
                    <a:ext uri="{A12FA001-AC4F-418D-AE19-62706E023703}">
                      <ahyp:hlinkClr xmlns:ahyp="http://schemas.microsoft.com/office/drawing/2018/hyperlinkcolor" val="tx"/>
                    </a:ext>
                  </a:extLst>
                </a:hlinkClick>
              </a:rPr>
              <a:t>N</a:t>
            </a:r>
            <a:r>
              <a:rPr lang="en-US" sz="1200" b="1" dirty="0">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1 John 4:19–5:4</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PS:</a:t>
            </a:r>
            <a:r>
              <a:rPr lang="en-US" sz="1200" b="1" i="0" u="none" strike="noStrike" dirty="0">
                <a:effectLst/>
                <a:latin typeface="Times New Roman" panose="02020603050405020304" pitchFamily="18" charset="0"/>
                <a:cs typeface="Times New Roman" panose="02020603050405020304" pitchFamily="18" charset="0"/>
                <a:hlinkClick r:id="rId16">
                  <a:extLst>
                    <a:ext uri="{A12FA001-AC4F-418D-AE19-62706E023703}">
                      <ahyp:hlinkClr xmlns:ahyp="http://schemas.microsoft.com/office/drawing/2018/hyperlinkcolor" val="tx"/>
                    </a:ext>
                  </a:extLst>
                </a:hlinkClick>
              </a:rPr>
              <a:t> </a:t>
            </a:r>
            <a:r>
              <a:rPr lang="en-US" sz="1200" b="1" dirty="0">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72:1-2, 14 and 15bc, 17</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17">
                  <a:extLst>
                    <a:ext uri="{A12FA001-AC4F-418D-AE19-62706E023703}">
                      <ahyp:hlinkClr xmlns:ahyp="http://schemas.microsoft.com/office/drawing/2018/hyperlinkcolor" val="tx"/>
                    </a:ext>
                  </a:extLst>
                </a:hlinkClick>
              </a:rPr>
              <a:t>Luke 4:14-22</a:t>
            </a:r>
            <a:endParaRPr lang="en-US" sz="1200" b="1" dirty="0">
              <a:latin typeface="Times New Roman" panose="02020603050405020304" pitchFamily="18" charset="0"/>
              <a:cs typeface="Times New Roman" panose="02020603050405020304" pitchFamily="18" charset="0"/>
            </a:endParaRPr>
          </a:p>
          <a:p>
            <a:pPr fontAlgn="base"/>
            <a:r>
              <a:rPr lang="en-US" sz="1200" b="1" i="0" u="none" strike="noStrike" dirty="0">
                <a:effectLst/>
                <a:latin typeface="Times New Roman" panose="02020603050405020304" pitchFamily="18" charset="0"/>
                <a:cs typeface="Times New Roman" panose="02020603050405020304" pitchFamily="18" charset="0"/>
              </a:rPr>
              <a:t>Fri: </a:t>
            </a:r>
            <a:r>
              <a:rPr lang="en-US" sz="1200" b="1" dirty="0">
                <a:latin typeface="Times New Roman" panose="02020603050405020304" pitchFamily="18" charset="0"/>
                <a:cs typeface="Times New Roman" panose="02020603050405020304" pitchFamily="18" charset="0"/>
                <a:hlinkClick r:id="rId18">
                  <a:extLst>
                    <a:ext uri="{A12FA001-AC4F-418D-AE19-62706E023703}">
                      <ahyp:hlinkClr xmlns:ahyp="http://schemas.microsoft.com/office/drawing/2018/hyperlinkcolor" val="tx"/>
                    </a:ext>
                  </a:extLst>
                </a:hlinkClick>
              </a:rPr>
              <a:t>1 John 5:5-13</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PS: </a:t>
            </a:r>
            <a:r>
              <a:rPr lang="en-US" sz="1200" b="1" dirty="0">
                <a:latin typeface="Times New Roman" panose="02020603050405020304" pitchFamily="18" charset="0"/>
                <a:cs typeface="Times New Roman" panose="02020603050405020304" pitchFamily="18" charset="0"/>
                <a:hlinkClick r:id="rId19">
                  <a:extLst>
                    <a:ext uri="{A12FA001-AC4F-418D-AE19-62706E023703}">
                      <ahyp:hlinkClr xmlns:ahyp="http://schemas.microsoft.com/office/drawing/2018/hyperlinkcolor" val="tx"/>
                    </a:ext>
                  </a:extLst>
                </a:hlinkClick>
              </a:rPr>
              <a:t> 147:12-13, 14-15, 19-20</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20">
                  <a:extLst>
                    <a:ext uri="{A12FA001-AC4F-418D-AE19-62706E023703}">
                      <ahyp:hlinkClr xmlns:ahyp="http://schemas.microsoft.com/office/drawing/2018/hyperlinkcolor" val="tx"/>
                    </a:ext>
                  </a:extLst>
                </a:hlinkClick>
              </a:rPr>
              <a:t>Luke 5:12-16</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Sat: </a:t>
            </a:r>
            <a:r>
              <a:rPr lang="en-US" sz="1200" b="1" dirty="0">
                <a:latin typeface="Times New Roman" panose="02020603050405020304" pitchFamily="18" charset="0"/>
                <a:cs typeface="Times New Roman" panose="02020603050405020304" pitchFamily="18" charset="0"/>
                <a:hlinkClick r:id="rId21">
                  <a:extLst>
                    <a:ext uri="{A12FA001-AC4F-418D-AE19-62706E023703}">
                      <ahyp:hlinkClr xmlns:ahyp="http://schemas.microsoft.com/office/drawing/2018/hyperlinkcolor" val="tx"/>
                    </a:ext>
                  </a:extLst>
                </a:hlinkClick>
              </a:rPr>
              <a:t>1 John 5:14-21</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PS: </a:t>
            </a:r>
            <a:r>
              <a:rPr lang="en-US" sz="1200" b="1" dirty="0">
                <a:latin typeface="Times New Roman" panose="02020603050405020304" pitchFamily="18" charset="0"/>
                <a:cs typeface="Times New Roman" panose="02020603050405020304" pitchFamily="18" charset="0"/>
                <a:hlinkClick r:id="rId22">
                  <a:extLst>
                    <a:ext uri="{A12FA001-AC4F-418D-AE19-62706E023703}">
                      <ahyp:hlinkClr xmlns:ahyp="http://schemas.microsoft.com/office/drawing/2018/hyperlinkcolor" val="tx"/>
                    </a:ext>
                  </a:extLst>
                </a:hlinkClick>
              </a:rPr>
              <a:t>149:1-2, 3-4, 5-6a and 9b</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23">
                  <a:extLst>
                    <a:ext uri="{A12FA001-AC4F-418D-AE19-62706E023703}">
                      <ahyp:hlinkClr xmlns:ahyp="http://schemas.microsoft.com/office/drawing/2018/hyperlinkcolor" val="tx"/>
                    </a:ext>
                  </a:extLst>
                </a:hlinkClick>
              </a:rPr>
              <a:t>John 3:22-30</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Sun: </a:t>
            </a:r>
            <a:r>
              <a:rPr lang="en-US" sz="1200" b="1" dirty="0">
                <a:latin typeface="Times New Roman" panose="02020603050405020304" pitchFamily="18" charset="0"/>
                <a:cs typeface="Times New Roman" panose="02020603050405020304" pitchFamily="18" charset="0"/>
                <a:hlinkClick r:id="rId24">
                  <a:extLst>
                    <a:ext uri="{A12FA001-AC4F-418D-AE19-62706E023703}">
                      <ahyp:hlinkClr xmlns:ahyp="http://schemas.microsoft.com/office/drawing/2018/hyperlinkcolor" val="tx"/>
                    </a:ext>
                  </a:extLst>
                </a:hlinkClick>
              </a:rPr>
              <a:t>Isaiah 42:1-4, 6-7</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rPr>
              <a:t>PS: </a:t>
            </a:r>
            <a:r>
              <a:rPr lang="en-US" sz="1200" b="1" dirty="0">
                <a:latin typeface="Times New Roman" panose="02020603050405020304" pitchFamily="18" charset="0"/>
                <a:cs typeface="Times New Roman" panose="02020603050405020304" pitchFamily="18" charset="0"/>
                <a:hlinkClick r:id="rId25">
                  <a:extLst>
                    <a:ext uri="{A12FA001-AC4F-418D-AE19-62706E023703}">
                      <ahyp:hlinkClr xmlns:ahyp="http://schemas.microsoft.com/office/drawing/2018/hyperlinkcolor" val="tx"/>
                    </a:ext>
                  </a:extLst>
                </a:hlinkClick>
              </a:rPr>
              <a:t>29:1-2, 3-4, 3, 9-10</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26">
                  <a:extLst>
                    <a:ext uri="{A12FA001-AC4F-418D-AE19-62706E023703}">
                      <ahyp:hlinkClr xmlns:ahyp="http://schemas.microsoft.com/office/drawing/2018/hyperlinkcolor" val="tx"/>
                    </a:ext>
                  </a:extLst>
                </a:hlinkClick>
              </a:rPr>
              <a:t>Acts 10:34-38</a:t>
            </a:r>
            <a:endParaRPr lang="en-US" sz="1200" b="1" dirty="0">
              <a:latin typeface="Times New Roman" panose="02020603050405020304" pitchFamily="18" charset="0"/>
              <a:cs typeface="Times New Roman" panose="02020603050405020304" pitchFamily="18" charset="0"/>
            </a:endParaRPr>
          </a:p>
          <a:p>
            <a:pPr fontAlgn="base"/>
            <a:r>
              <a:rPr lang="en-US" sz="1200" b="1" dirty="0">
                <a:latin typeface="Times New Roman" panose="02020603050405020304" pitchFamily="18" charset="0"/>
                <a:cs typeface="Times New Roman" panose="02020603050405020304" pitchFamily="18" charset="0"/>
                <a:hlinkClick r:id="rId27">
                  <a:extLst>
                    <a:ext uri="{A12FA001-AC4F-418D-AE19-62706E023703}">
                      <ahyp:hlinkClr xmlns:ahyp="http://schemas.microsoft.com/office/drawing/2018/hyperlinkcolor" val="tx"/>
                    </a:ext>
                  </a:extLst>
                </a:hlinkClick>
              </a:rPr>
              <a:t>Matthew 3:13-17</a:t>
            </a:r>
            <a:endParaRPr lang="en-US" sz="1200" b="1" dirty="0">
              <a:latin typeface="Times New Roman" panose="02020603050405020304" pitchFamily="18" charset="0"/>
              <a:cs typeface="Times New Roman" panose="02020603050405020304" pitchFamily="18" charset="0"/>
            </a:endParaRPr>
          </a:p>
          <a:p>
            <a:pPr fontAlgn="base"/>
            <a:endParaRPr lang="en-US" sz="1200" i="0" u="none" strike="noStrike" dirty="0">
              <a:effectLst/>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Conference of Catholic Bishops website: www.usccb.org/bible</a:t>
            </a:r>
          </a:p>
          <a:p>
            <a:endParaRPr lang="en-US" sz="1200" dirty="0"/>
          </a:p>
        </p:txBody>
      </p:sp>
      <p:sp>
        <p:nvSpPr>
          <p:cNvPr id="5" name="TextBox 4">
            <a:extLst>
              <a:ext uri="{FF2B5EF4-FFF2-40B4-BE49-F238E27FC236}">
                <a16:creationId xmlns:a16="http://schemas.microsoft.com/office/drawing/2014/main" id="{71CB82FC-1BF6-4F6E-982F-467D96B8FBEF}"/>
              </a:ext>
            </a:extLst>
          </p:cNvPr>
          <p:cNvSpPr txBox="1"/>
          <p:nvPr/>
        </p:nvSpPr>
        <p:spPr>
          <a:xfrm>
            <a:off x="5841787" y="672098"/>
            <a:ext cx="5964753" cy="5970865"/>
          </a:xfrm>
          <a:prstGeom prst="rect">
            <a:avLst/>
          </a:prstGeom>
          <a:noFill/>
        </p:spPr>
        <p:txBody>
          <a:bodyPr wrap="square" rtlCol="0">
            <a:spAutoFit/>
          </a:bodyPr>
          <a:lstStyle/>
          <a:p>
            <a:r>
              <a:rPr lang="en-US" sz="1400" b="1" dirty="0">
                <a:latin typeface="Times New Roman" panose="02020603050405020304" pitchFamily="18" charset="0"/>
                <a:cs typeface="Times New Roman" panose="02020603050405020304" pitchFamily="18" charset="0"/>
              </a:rPr>
              <a:t>		       January 4, 2026</a:t>
            </a:r>
          </a:p>
          <a:p>
            <a:r>
              <a:rPr lang="en-US" b="1" dirty="0">
                <a:latin typeface="Times New Roman" panose="02020603050405020304" pitchFamily="18" charset="0"/>
                <a:cs typeface="Times New Roman" panose="02020603050405020304" pitchFamily="18" charset="0"/>
              </a:rPr>
              <a:t>		The Epiphany of the Lord		</a:t>
            </a:r>
          </a:p>
          <a:p>
            <a:pPr fontAlgn="base"/>
            <a:r>
              <a:rPr lang="en-US" sz="1400" b="1" dirty="0">
                <a:latin typeface="Times New Roman" panose="02020603050405020304" pitchFamily="18" charset="0"/>
                <a:cs typeface="Times New Roman" panose="02020603050405020304" pitchFamily="18" charset="0"/>
              </a:rPr>
              <a:t>	            OUR LADY OF THE OZARKS SHRINE</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r>
              <a:rPr lang="en-US" sz="1200" b="1" dirty="0"/>
              <a:t>        		  </a:t>
            </a: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		SHRINE SCHEDULE	</a:t>
            </a:r>
          </a:p>
          <a:p>
            <a:endParaRPr lang="en-US" sz="1200" b="1"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	Adoration of the Blessed Sacrament 7:45 to 8:45AM</a:t>
            </a:r>
          </a:p>
          <a:p>
            <a:r>
              <a:rPr lang="en-US" sz="1200" b="1" dirty="0">
                <a:latin typeface="Times New Roman" panose="02020603050405020304" pitchFamily="18" charset="0"/>
                <a:cs typeface="Times New Roman" panose="02020603050405020304" pitchFamily="18" charset="0"/>
              </a:rPr>
              <a:t>	RECONCILLATION: 8:30AM  Every Sunday</a:t>
            </a:r>
          </a:p>
          <a:p>
            <a:r>
              <a:rPr lang="en-US" sz="1200" b="1" dirty="0">
                <a:latin typeface="Times New Roman" panose="02020603050405020304" pitchFamily="18" charset="0"/>
                <a:cs typeface="Times New Roman" panose="02020603050405020304" pitchFamily="18" charset="0"/>
              </a:rPr>
              <a:t>	MASS: 9</a:t>
            </a:r>
            <a:r>
              <a:rPr lang="en-US" sz="1200" b="1" dirty="0">
                <a:latin typeface="Times New Roman" panose="02020603050405020304" pitchFamily="18" charset="0"/>
                <a:cs typeface="Times New Roman" panose="02020603050405020304" pitchFamily="18" charset="0"/>
                <a:sym typeface="Wingdings" panose="05000000000000000000" pitchFamily="2" charset="2"/>
              </a:rPr>
              <a:t>:00AM</a:t>
            </a:r>
            <a:r>
              <a:rPr lang="en-US" sz="1200" b="1" dirty="0">
                <a:latin typeface="Times New Roman" panose="02020603050405020304" pitchFamily="18" charset="0"/>
                <a:cs typeface="Times New Roman" panose="02020603050405020304" pitchFamily="18" charset="0"/>
              </a:rPr>
              <a:t> Every Sunday</a:t>
            </a:r>
          </a:p>
          <a:p>
            <a:r>
              <a:rPr lang="en-US" sz="1200" dirty="0"/>
              <a:t>		</a:t>
            </a:r>
          </a:p>
          <a:p>
            <a:endParaRPr lang="en-US" sz="1200" dirty="0"/>
          </a:p>
          <a:p>
            <a:endParaRPr lang="en-US" sz="1200" dirty="0"/>
          </a:p>
          <a:p>
            <a:endParaRPr lang="en-US" sz="1200" dirty="0"/>
          </a:p>
          <a:p>
            <a:endParaRPr lang="en-US" sz="1200" dirty="0"/>
          </a:p>
          <a:p>
            <a:r>
              <a:rPr lang="en-US" sz="1200" dirty="0"/>
              <a:t>	               </a:t>
            </a:r>
          </a:p>
          <a:p>
            <a:endParaRPr lang="en-US" sz="1200" dirty="0"/>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Website: www.ourladyoftheozarksshrine.org</a:t>
            </a:r>
          </a:p>
        </p:txBody>
      </p:sp>
      <p:sp>
        <p:nvSpPr>
          <p:cNvPr id="6" name="TextBox 5">
            <a:extLst>
              <a:ext uri="{FF2B5EF4-FFF2-40B4-BE49-F238E27FC236}">
                <a16:creationId xmlns:a16="http://schemas.microsoft.com/office/drawing/2014/main" id="{43160009-C552-42DB-ADCA-ACE34E893187}"/>
              </a:ext>
            </a:extLst>
          </p:cNvPr>
          <p:cNvSpPr txBox="1"/>
          <p:nvPr/>
        </p:nvSpPr>
        <p:spPr>
          <a:xfrm>
            <a:off x="6218580" y="4716874"/>
            <a:ext cx="1197315" cy="1015663"/>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Pastor</a:t>
            </a:r>
          </a:p>
          <a:p>
            <a:r>
              <a:rPr lang="en-US" sz="1200" dirty="0">
                <a:latin typeface="Times New Roman" panose="02020603050405020304" pitchFamily="18" charset="0"/>
                <a:cs typeface="Times New Roman" panose="02020603050405020304" pitchFamily="18" charset="0"/>
              </a:rPr>
              <a:t>Fr. Jason Tyler</a:t>
            </a:r>
          </a:p>
          <a:p>
            <a:r>
              <a:rPr lang="en-US" sz="1200" dirty="0">
                <a:latin typeface="Times New Roman" panose="02020603050405020304" pitchFamily="18" charset="0"/>
                <a:cs typeface="Times New Roman" panose="02020603050405020304" pitchFamily="18" charset="0"/>
              </a:rPr>
              <a:t>St. Joseph </a:t>
            </a:r>
          </a:p>
          <a:p>
            <a:r>
              <a:rPr lang="sv-SE" sz="1200" dirty="0">
                <a:latin typeface="Times New Roman" panose="02020603050405020304" pitchFamily="18" charset="0"/>
                <a:cs typeface="Times New Roman" panose="02020603050405020304" pitchFamily="18" charset="0"/>
              </a:rPr>
              <a:t>Fayetteville, AR</a:t>
            </a:r>
          </a:p>
          <a:p>
            <a:r>
              <a:rPr lang="sv-SE" sz="1200" dirty="0">
                <a:latin typeface="Times New Roman" panose="02020603050405020304" pitchFamily="18" charset="0"/>
                <a:cs typeface="Times New Roman" panose="02020603050405020304" pitchFamily="18" charset="0"/>
              </a:rPr>
              <a:t>(479-442-0890)</a:t>
            </a:r>
            <a:endParaRPr lang="en-US" sz="1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AAFDF26-5FCE-4526-B2E9-D7D97BA4C694}"/>
              </a:ext>
            </a:extLst>
          </p:cNvPr>
          <p:cNvSpPr txBox="1"/>
          <p:nvPr/>
        </p:nvSpPr>
        <p:spPr>
          <a:xfrm>
            <a:off x="5640224" y="3003847"/>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7F5F692E-CFBE-4206-8753-3861CE0A32A7}"/>
              </a:ext>
            </a:extLst>
          </p:cNvPr>
          <p:cNvSpPr txBox="1"/>
          <p:nvPr/>
        </p:nvSpPr>
        <p:spPr>
          <a:xfrm>
            <a:off x="8323902" y="4734748"/>
            <a:ext cx="1673279" cy="12003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Associate Pastor</a:t>
            </a:r>
          </a:p>
          <a:p>
            <a:r>
              <a:rPr lang="en-US" sz="1200" dirty="0">
                <a:latin typeface="Times New Roman" panose="02020603050405020304" pitchFamily="18" charset="0"/>
                <a:cs typeface="Times New Roman" panose="02020603050405020304" pitchFamily="18" charset="0"/>
              </a:rPr>
              <a:t>Fr. Martin Dara</a:t>
            </a:r>
          </a:p>
          <a:p>
            <a:r>
              <a:rPr lang="en-US" sz="1200" dirty="0">
                <a:latin typeface="Times New Roman" panose="02020603050405020304" pitchFamily="18" charset="0"/>
                <a:cs typeface="Times New Roman" panose="02020603050405020304" pitchFamily="18" charset="0"/>
              </a:rPr>
              <a:t>St. Joseph </a:t>
            </a:r>
          </a:p>
          <a:p>
            <a:r>
              <a:rPr lang="en-US" sz="1200" dirty="0">
                <a:latin typeface="Times New Roman" panose="02020603050405020304" pitchFamily="18" charset="0"/>
                <a:cs typeface="Times New Roman" panose="02020603050405020304" pitchFamily="18" charset="0"/>
              </a:rPr>
              <a:t>Fayetteville</a:t>
            </a:r>
            <a:r>
              <a:rPr lang="sv-SE" sz="1200" dirty="0">
                <a:latin typeface="Times New Roman" panose="02020603050405020304" pitchFamily="18" charset="0"/>
                <a:cs typeface="Times New Roman" panose="02020603050405020304" pitchFamily="18" charset="0"/>
              </a:rPr>
              <a:t>, AR</a:t>
            </a:r>
          </a:p>
          <a:p>
            <a:r>
              <a:rPr lang="sv-SE"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479-442-0890)</a:t>
            </a:r>
          </a:p>
          <a:p>
            <a:endParaRPr lang="en-US" sz="1200" dirty="0"/>
          </a:p>
        </p:txBody>
      </p:sp>
      <p:sp>
        <p:nvSpPr>
          <p:cNvPr id="10" name="TextBox 9">
            <a:extLst>
              <a:ext uri="{FF2B5EF4-FFF2-40B4-BE49-F238E27FC236}">
                <a16:creationId xmlns:a16="http://schemas.microsoft.com/office/drawing/2014/main" id="{D43841EC-5FC4-4918-AC5C-B467783CEC4E}"/>
              </a:ext>
            </a:extLst>
          </p:cNvPr>
          <p:cNvSpPr txBox="1"/>
          <p:nvPr/>
        </p:nvSpPr>
        <p:spPr>
          <a:xfrm>
            <a:off x="9399477" y="4734749"/>
            <a:ext cx="2046718" cy="120032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Parish Administrator</a:t>
            </a:r>
          </a:p>
          <a:p>
            <a:r>
              <a:rPr lang="en-US" sz="1200" dirty="0">
                <a:latin typeface="Times New Roman" panose="02020603050405020304" pitchFamily="18" charset="0"/>
                <a:cs typeface="Times New Roman" panose="02020603050405020304" pitchFamily="18" charset="0"/>
              </a:rPr>
              <a:t>Dc. Mike Henry</a:t>
            </a:r>
          </a:p>
          <a:p>
            <a:r>
              <a:rPr lang="en-US" sz="1200" dirty="0">
                <a:latin typeface="Times New Roman" panose="02020603050405020304" pitchFamily="18" charset="0"/>
                <a:cs typeface="Times New Roman" panose="02020603050405020304" pitchFamily="18" charset="0"/>
              </a:rPr>
              <a:t>(479-530-3792</a:t>
            </a:r>
          </a:p>
          <a:p>
            <a:r>
              <a:rPr lang="en-US" sz="1200" dirty="0">
                <a:latin typeface="Times New Roman" panose="02020603050405020304" pitchFamily="18" charset="0"/>
                <a:cs typeface="Times New Roman" panose="02020603050405020304" pitchFamily="18" charset="0"/>
              </a:rPr>
              <a:t>Email: mhenry@coldwellbankerhmf.com</a:t>
            </a:r>
          </a:p>
        </p:txBody>
      </p:sp>
      <p:sp>
        <p:nvSpPr>
          <p:cNvPr id="2" name="TextBox 1">
            <a:extLst>
              <a:ext uri="{FF2B5EF4-FFF2-40B4-BE49-F238E27FC236}">
                <a16:creationId xmlns:a16="http://schemas.microsoft.com/office/drawing/2014/main" id="{A86E43C3-BCB1-39A9-6737-F7595509A205}"/>
              </a:ext>
            </a:extLst>
          </p:cNvPr>
          <p:cNvSpPr txBox="1"/>
          <p:nvPr/>
        </p:nvSpPr>
        <p:spPr>
          <a:xfrm>
            <a:off x="7267266" y="4734749"/>
            <a:ext cx="1911101" cy="1200329"/>
          </a:xfrm>
          <a:prstGeom prst="rect">
            <a:avLst/>
          </a:prstGeom>
          <a:noFill/>
        </p:spPr>
        <p:txBody>
          <a:bodyPr wrap="none" rtlCol="0">
            <a:spAutoFit/>
          </a:bodyPr>
          <a:lstStyle/>
          <a:p>
            <a:r>
              <a:rPr lang="en-US" sz="1200" dirty="0">
                <a:latin typeface="Times New Roman" panose="02020603050405020304" pitchFamily="18" charset="0"/>
                <a:cs typeface="Times New Roman" panose="02020603050405020304" pitchFamily="18" charset="0"/>
              </a:rPr>
              <a:t>Music Director</a:t>
            </a:r>
          </a:p>
          <a:p>
            <a:r>
              <a:rPr lang="en-US" sz="1200" dirty="0">
                <a:latin typeface="Times New Roman" panose="02020603050405020304" pitchFamily="18" charset="0"/>
                <a:cs typeface="Times New Roman" panose="02020603050405020304" pitchFamily="18" charset="0"/>
              </a:rPr>
              <a:t>Charles Berg</a:t>
            </a:r>
          </a:p>
          <a:p>
            <a:r>
              <a:rPr lang="en-US" sz="1200" dirty="0">
                <a:latin typeface="Times New Roman" panose="02020603050405020304" pitchFamily="18" charset="0"/>
                <a:cs typeface="Times New Roman" panose="02020603050405020304" pitchFamily="18" charset="0"/>
              </a:rPr>
              <a:t>310-321-8771</a:t>
            </a:r>
          </a:p>
          <a:p>
            <a:r>
              <a:rPr lang="en-US" sz="1200" dirty="0">
                <a:latin typeface="Times New Roman" panose="02020603050405020304" pitchFamily="18" charset="0"/>
                <a:cs typeface="Times New Roman" panose="02020603050405020304" pitchFamily="18" charset="0"/>
              </a:rPr>
              <a:t>Email:</a:t>
            </a:r>
          </a:p>
          <a:p>
            <a:endParaRPr lang="en-US" sz="1200" b="1" u="sng" kern="0" dirty="0">
              <a:effectLst/>
              <a:latin typeface="Times New Roman" panose="02020603050405020304" pitchFamily="18" charset="0"/>
              <a:ea typeface="Aptos" panose="020B000402020202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endParaRPr>
          </a:p>
          <a:p>
            <a:r>
              <a:rPr lang="en-US" sz="1200" b="1" u="sng" kern="0" dirty="0">
                <a:effectLst/>
                <a:latin typeface="Times New Roman" panose="02020603050405020304" pitchFamily="18" charset="0"/>
                <a:ea typeface="Aptos" panose="020B0004020202020204" pitchFamily="34" charset="0"/>
                <a:cs typeface="Times New Roman" panose="02020603050405020304" pitchFamily="18" charset="0"/>
                <a:hlinkClick r:id="rId28">
                  <a:extLst>
                    <a:ext uri="{A12FA001-AC4F-418D-AE19-62706E023703}">
                      <ahyp:hlinkClr xmlns:ahyp="http://schemas.microsoft.com/office/drawing/2018/hyperlinkcolor" val="tx"/>
                    </a:ext>
                  </a:extLst>
                </a:hlinkClick>
              </a:rPr>
              <a:t>charlesb1297@gmail.com</a:t>
            </a:r>
            <a:r>
              <a:rPr lang="en-US" sz="1200" b="1" kern="0" dirty="0">
                <a:effectLst/>
                <a:latin typeface="Times New Roman" panose="02020603050405020304" pitchFamily="18" charset="0"/>
                <a:ea typeface="Aptos" panose="020B0004020202020204" pitchFamily="34"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63C6D40-0FB3-C0B9-55FD-81FDBA94A3DE}"/>
              </a:ext>
            </a:extLst>
          </p:cNvPr>
          <p:cNvSpPr txBox="1"/>
          <p:nvPr/>
        </p:nvSpPr>
        <p:spPr>
          <a:xfrm>
            <a:off x="10680231" y="4734749"/>
            <a:ext cx="2403592"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Tom Johnson</a:t>
            </a:r>
          </a:p>
          <a:p>
            <a:r>
              <a:rPr lang="en-US" sz="1200" dirty="0">
                <a:latin typeface="Times New Roman" panose="02020603050405020304" pitchFamily="18" charset="0"/>
                <a:cs typeface="Times New Roman" panose="02020603050405020304" pitchFamily="18" charset="0"/>
              </a:rPr>
              <a:t>Parish Advisory </a:t>
            </a:r>
          </a:p>
          <a:p>
            <a:r>
              <a:rPr lang="en-US" sz="1200" dirty="0">
                <a:latin typeface="Times New Roman" panose="02020603050405020304" pitchFamily="18" charset="0"/>
                <a:cs typeface="Times New Roman" panose="02020603050405020304" pitchFamily="18" charset="0"/>
              </a:rPr>
              <a:t>Council President</a:t>
            </a:r>
          </a:p>
          <a:p>
            <a:r>
              <a:rPr lang="en-US" sz="1200" dirty="0">
                <a:latin typeface="Times New Roman" panose="02020603050405020304" pitchFamily="18" charset="0"/>
                <a:cs typeface="Times New Roman" panose="02020603050405020304" pitchFamily="18" charset="0"/>
              </a:rPr>
              <a:t>479-409-1937</a:t>
            </a:r>
          </a:p>
        </p:txBody>
      </p:sp>
      <p:pic>
        <p:nvPicPr>
          <p:cNvPr id="3" name="Picture 2">
            <a:extLst>
              <a:ext uri="{FF2B5EF4-FFF2-40B4-BE49-F238E27FC236}">
                <a16:creationId xmlns:a16="http://schemas.microsoft.com/office/drawing/2014/main" id="{E8BEC241-E0D2-A596-5419-8A6B2DDBF0F1}"/>
              </a:ext>
            </a:extLst>
          </p:cNvPr>
          <p:cNvPicPr>
            <a:picLocks noChangeAspect="1"/>
          </p:cNvPicPr>
          <p:nvPr/>
        </p:nvPicPr>
        <p:blipFill>
          <a:blip r:embed="rId29"/>
          <a:stretch>
            <a:fillRect/>
          </a:stretch>
        </p:blipFill>
        <p:spPr>
          <a:xfrm>
            <a:off x="6152361" y="1452450"/>
            <a:ext cx="5343607" cy="2334970"/>
          </a:xfrm>
          <a:prstGeom prst="rect">
            <a:avLst/>
          </a:prstGeom>
        </p:spPr>
      </p:pic>
    </p:spTree>
    <p:extLst>
      <p:ext uri="{BB962C8B-B14F-4D97-AF65-F5344CB8AC3E}">
        <p14:creationId xmlns:p14="http://schemas.microsoft.com/office/powerpoint/2010/main" val="330106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75E398-EE5E-4B5A-B71F-FDB0FBB352B9}"/>
              </a:ext>
            </a:extLst>
          </p:cNvPr>
          <p:cNvSpPr txBox="1"/>
          <p:nvPr/>
        </p:nvSpPr>
        <p:spPr>
          <a:xfrm>
            <a:off x="634286" y="521147"/>
            <a:ext cx="5461714" cy="3416320"/>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PLEASE PRAY FOR: </a:t>
            </a:r>
            <a:r>
              <a:rPr lang="en-US" sz="1200" dirty="0">
                <a:latin typeface="Times New Roman" panose="02020603050405020304" pitchFamily="18" charset="0"/>
                <a:cs typeface="Times New Roman" panose="02020603050405020304" pitchFamily="18" charset="0"/>
              </a:rPr>
              <a:t>Geri Badian, Kathy Badian, Dylan Peary, Julie Quirk,  Ronnie Maynar, Greg Howard, Heather Henry, Susie Henry, Raine Hansen, Msgr. Scott Friend, William Garrett, Karen Heater, Bob Edwards, Anita Sultz, Leonard Collins, Jim Wilson &amp; Family, Linda Crowe, Velma &amp; Rudy Kramer, Pat &amp; Loren Hoglund, Carolyn Marshall, Jerry Ramey &amp; Family, Janet Foster, </a:t>
            </a:r>
            <a:r>
              <a:rPr lang="de-DE" sz="1200" dirty="0">
                <a:latin typeface="Times New Roman" panose="02020603050405020304" pitchFamily="18" charset="0"/>
                <a:cs typeface="Times New Roman" panose="02020603050405020304" pitchFamily="18" charset="0"/>
              </a:rPr>
              <a:t>Anna Alexander, Kenneth Trussell, Glenn Warren,</a:t>
            </a:r>
            <a:r>
              <a:rPr lang="en-US" sz="1200" dirty="0">
                <a:latin typeface="Times New Roman" panose="02020603050405020304" pitchFamily="18" charset="0"/>
                <a:cs typeface="Times New Roman" panose="02020603050405020304" pitchFamily="18" charset="0"/>
              </a:rPr>
              <a:t>Toni, Bo &amp; Larry Rota, J. C. Hughes, Tony Kahmann, Patsy Whitaker &amp; grandson Ryan Dalton, Larry Sapone &amp; Family, Kira Sanders &amp; Children, Lisa Beshears, Doug Gillestie, Gene Strickland, Gale Bick, Mary Agnes Lario &amp; Family,</a:t>
            </a:r>
            <a:r>
              <a:rPr lang="it-IT" sz="1200" dirty="0">
                <a:latin typeface="Times New Roman" panose="02020603050405020304" pitchFamily="18" charset="0"/>
                <a:cs typeface="Times New Roman" panose="02020603050405020304" pitchFamily="18" charset="0"/>
              </a:rPr>
              <a:t> Martha &amp; Ed Bellis, Charlene Endsley, Linda Guaine, Debbie McQuiston, Connie BeNard, Steve Raymond, Chris Cronan, </a:t>
            </a:r>
            <a:r>
              <a:rPr lang="en-US" sz="1200" dirty="0">
                <a:latin typeface="Times New Roman" panose="02020603050405020304" pitchFamily="18" charset="0"/>
                <a:cs typeface="Times New Roman" panose="02020603050405020304" pitchFamily="18" charset="0"/>
              </a:rPr>
              <a:t>Alan Torres, Azyuer Morris, Holly Allen, Herman Laurent, Jeff Allen, Judy Jorgensen, Raine Hansen, Jim Campbell, Tina Schones, Lynda Shipley, Richard Pearce, Rita &amp; Tom Johnson,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Olimpia Ibarra, Jerome Cruz, Kay Ewing, John Fussell, Barb Romano. Linda McKillip, Robbie Baker, Stacy North, Eileen &amp; Tony Rota, Chuck Langland, Destiny Marshall, Bishop Anthony Taylor, Glen Jorgenson, Neelie Tanner, Steve Torres, Shirley &amp; Pete Esch, </a:t>
            </a:r>
            <a:r>
              <a:rPr lang="en-US" sz="1200" dirty="0">
                <a:latin typeface="Times New Roman" panose="02020603050405020304" pitchFamily="18" charset="0"/>
                <a:ea typeface="Times New Roman" panose="02020603050405020304" pitchFamily="18" charset="0"/>
                <a:cs typeface="Times New Roman" panose="02020603050405020304" pitchFamily="18" charset="0"/>
              </a:rPr>
              <a:t>Mark Moore, </a:t>
            </a:r>
            <a:r>
              <a:rPr lang="en-US" sz="1200" kern="0" dirty="0">
                <a:effectLst/>
                <a:latin typeface="Times New Roman" panose="02020603050405020304" pitchFamily="18" charset="0"/>
                <a:ea typeface="Aptos" panose="020B0004020202020204" pitchFamily="34" charset="0"/>
                <a:cs typeface="Times New Roman" panose="02020603050405020304" pitchFamily="18" charset="0"/>
              </a:rPr>
              <a:t> Goldia Stainbrook, Fr. Norman McFall, </a:t>
            </a:r>
            <a:r>
              <a:rPr lang="en-US" sz="1200" dirty="0">
                <a:latin typeface="Times New Roman" panose="02020603050405020304" pitchFamily="18" charset="0"/>
                <a:cs typeface="Times New Roman" panose="02020603050405020304" pitchFamily="18" charset="0"/>
              </a:rPr>
              <a:t>Karen Moriarty, Linday Perez, Annie and Jason, LeAnne Esch Nash, Karen Heater, Chris May, Genn John, Mark Luckas</a:t>
            </a:r>
            <a:endParaRPr lang="it-IT" sz="1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CD67FD3-B8A9-426B-BE06-ABA6D409F0AE}"/>
              </a:ext>
            </a:extLst>
          </p:cNvPr>
          <p:cNvSpPr txBox="1"/>
          <p:nvPr/>
        </p:nvSpPr>
        <p:spPr>
          <a:xfrm>
            <a:off x="6340765" y="568594"/>
            <a:ext cx="5580360" cy="646331"/>
          </a:xfrm>
          <a:prstGeom prst="rect">
            <a:avLst/>
          </a:prstGeom>
          <a:noFill/>
        </p:spPr>
        <p:txBody>
          <a:bodyPr wrap="square" rtlCol="0">
            <a:spAutoFit/>
          </a:bodyPr>
          <a:lstStyle/>
          <a:p>
            <a:r>
              <a:rPr lang="en-US" sz="1200" b="1" dirty="0">
                <a:latin typeface="Times New Roman" panose="02020603050405020304" pitchFamily="18" charset="0"/>
                <a:cs typeface="Times New Roman" panose="02020603050405020304" pitchFamily="18" charset="0"/>
              </a:rPr>
              <a:t>Lector: Erin Burney		Greg Burney</a:t>
            </a:r>
          </a:p>
          <a:p>
            <a:r>
              <a:rPr lang="en-US" sz="1200" b="1" dirty="0">
                <a:latin typeface="Times New Roman" panose="02020603050405020304" pitchFamily="18" charset="0"/>
                <a:cs typeface="Times New Roman" panose="02020603050405020304" pitchFamily="18" charset="0"/>
              </a:rPr>
              <a:t>EMC’s: Emily Dwyer &amp; Brad Becker	Vivian and Don Kitchen</a:t>
            </a:r>
          </a:p>
          <a:p>
            <a:r>
              <a:rPr lang="en-US" sz="1200" b="1" dirty="0">
                <a:latin typeface="Times New Roman" panose="02020603050405020304" pitchFamily="18" charset="0"/>
                <a:cs typeface="Times New Roman" panose="02020603050405020304" pitchFamily="18" charset="0"/>
              </a:rPr>
              <a:t>Usher: Brad Becker* &amp; Matt Carlson	Matt Carlson* &amp; Shaun Owen</a:t>
            </a:r>
          </a:p>
        </p:txBody>
      </p:sp>
      <p:sp>
        <p:nvSpPr>
          <p:cNvPr id="9" name="TextBox 8">
            <a:extLst>
              <a:ext uri="{FF2B5EF4-FFF2-40B4-BE49-F238E27FC236}">
                <a16:creationId xmlns:a16="http://schemas.microsoft.com/office/drawing/2014/main" id="{2E9975B3-54C2-475F-8C2B-616F499217D0}"/>
              </a:ext>
            </a:extLst>
          </p:cNvPr>
          <p:cNvSpPr txBox="1"/>
          <p:nvPr/>
        </p:nvSpPr>
        <p:spPr>
          <a:xfrm>
            <a:off x="6425392" y="5865984"/>
            <a:ext cx="4939312" cy="830997"/>
          </a:xfrm>
          <a:prstGeom prst="rect">
            <a:avLst/>
          </a:prstGeom>
          <a:noFill/>
        </p:spPr>
        <p:txBody>
          <a:bodyPr wrap="square" rtlCol="0" anchor="b">
            <a:spAutoFit/>
          </a:bodyPr>
          <a:lstStyle/>
          <a:p>
            <a:r>
              <a:rPr lang="en-US" sz="1200" dirty="0">
                <a:latin typeface="Times New Roman" panose="02020603050405020304" pitchFamily="18" charset="0"/>
                <a:cs typeface="Times New Roman" panose="02020603050405020304" pitchFamily="18" charset="0"/>
              </a:rPr>
              <a:t>SPECIAL DATES:</a:t>
            </a:r>
          </a:p>
          <a:p>
            <a:r>
              <a:rPr lang="en-US" sz="1200" dirty="0">
                <a:latin typeface="Times New Roman" panose="02020603050405020304" pitchFamily="18" charset="0"/>
                <a:cs typeface="Times New Roman" panose="02020603050405020304" pitchFamily="18" charset="0"/>
              </a:rPr>
              <a:t>Parish Picnic June 14, 2026</a:t>
            </a:r>
          </a:p>
          <a:p>
            <a:r>
              <a:rPr lang="en-US" sz="1200" dirty="0">
                <a:latin typeface="Times New Roman" panose="02020603050405020304" pitchFamily="18" charset="0"/>
                <a:cs typeface="Times New Roman" panose="02020603050405020304" pitchFamily="18" charset="0"/>
              </a:rPr>
              <a:t>October 11, 2026 Pilgrimage</a:t>
            </a:r>
          </a:p>
          <a:p>
            <a:endParaRPr lang="en-US" sz="12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BA860819-D6E5-4A13-835B-5A2205EF9515}"/>
              </a:ext>
            </a:extLst>
          </p:cNvPr>
          <p:cNvSpPr txBox="1"/>
          <p:nvPr/>
        </p:nvSpPr>
        <p:spPr>
          <a:xfrm>
            <a:off x="409043" y="6004487"/>
            <a:ext cx="3128241" cy="64633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Collection: 12/28/25	$978.00</a:t>
            </a:r>
          </a:p>
          <a:p>
            <a:r>
              <a:rPr lang="en-US" sz="1200" dirty="0">
                <a:latin typeface="Times New Roman" panose="02020603050405020304" pitchFamily="18" charset="0"/>
                <a:cs typeface="Times New Roman" panose="02020603050405020304" pitchFamily="18" charset="0"/>
              </a:rPr>
              <a:t>Collection for Retired Priests: $158.44</a:t>
            </a:r>
          </a:p>
          <a:p>
            <a:r>
              <a:rPr lang="en-US" sz="1200" dirty="0">
                <a:latin typeface="Times New Roman" panose="02020603050405020304" pitchFamily="18" charset="0"/>
                <a:cs typeface="Times New Roman" panose="02020603050405020304" pitchFamily="18" charset="0"/>
              </a:rPr>
              <a:t>Christmas Collection: $702.00</a:t>
            </a:r>
          </a:p>
        </p:txBody>
      </p:sp>
      <p:sp>
        <p:nvSpPr>
          <p:cNvPr id="3" name="TextBox 2">
            <a:extLst>
              <a:ext uri="{FF2B5EF4-FFF2-40B4-BE49-F238E27FC236}">
                <a16:creationId xmlns:a16="http://schemas.microsoft.com/office/drawing/2014/main" id="{01AA3D17-74EE-4537-852B-ACD0B4BFC8A5}"/>
              </a:ext>
            </a:extLst>
          </p:cNvPr>
          <p:cNvSpPr txBox="1"/>
          <p:nvPr/>
        </p:nvSpPr>
        <p:spPr>
          <a:xfrm>
            <a:off x="409043" y="3834659"/>
            <a:ext cx="5735662" cy="1938992"/>
          </a:xfrm>
          <a:prstGeom prst="rect">
            <a:avLst/>
          </a:prstGeom>
          <a:noFill/>
        </p:spPr>
        <p:txBody>
          <a:bodyPr wrap="square" rtlCol="0">
            <a:spAutoFit/>
          </a:bodyPr>
          <a:lstStyle/>
          <a:p>
            <a:pPr marL="171450" marR="0" lvl="0" indent="-171450">
              <a:spcBef>
                <a:spcPts val="0"/>
              </a:spcBef>
              <a:spcAft>
                <a:spcPts val="0"/>
              </a:spcAft>
              <a:buFont typeface="Arial" panose="020B0604020202020204" pitchFamily="34" charset="0"/>
              <a:buChar char="•"/>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There is</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 an hour of adoration before Mass on Sunday from </a:t>
            </a:r>
            <a:r>
              <a:rPr lang="en-US" sz="1200" kern="100" dirty="0">
                <a:latin typeface="Times New Roman" panose="02020603050405020304" pitchFamily="18" charset="0"/>
                <a:ea typeface="Calibri" panose="020F0502020204030204" pitchFamily="34" charset="0"/>
                <a:cs typeface="Times New Roman" panose="02020603050405020304" pitchFamily="18" charset="0"/>
              </a:rPr>
              <a:t>7:45</a:t>
            </a: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AM to 8:45AM.</a:t>
            </a:r>
          </a:p>
          <a:p>
            <a:pPr marL="171450" marR="0" lvl="0" indent="-171450">
              <a:spcBef>
                <a:spcPts val="0"/>
              </a:spcBef>
              <a:spcAft>
                <a:spcPts val="0"/>
              </a:spcAft>
              <a:buFont typeface="Arial" panose="020B0604020202020204" pitchFamily="34" charset="0"/>
              <a:buChar char="•"/>
            </a:pPr>
            <a:r>
              <a:rPr lang="en-US" sz="1200" kern="100" dirty="0">
                <a:effectLst/>
                <a:latin typeface="Times New Roman" panose="02020603050405020304" pitchFamily="18" charset="0"/>
                <a:ea typeface="Calibri" panose="020F0502020204030204" pitchFamily="34" charset="0"/>
                <a:cs typeface="Times New Roman" panose="02020603050405020304" pitchFamily="18" charset="0"/>
              </a:rPr>
              <a:t>Want an answer to a question about our Catholic Faith? Go to catholic.chat and ask your question.</a:t>
            </a:r>
          </a:p>
          <a:p>
            <a:pPr marL="171450" indent="-171450">
              <a:buFont typeface="Arial" panose="020B0604020202020204" pitchFamily="34" charset="0"/>
              <a:buChar char="•"/>
            </a:pPr>
            <a:r>
              <a:rPr lang="en-US" sz="1200" kern="100" dirty="0">
                <a:latin typeface="Times New Roman" panose="02020603050405020304" pitchFamily="18" charset="0"/>
                <a:ea typeface="Calibri" panose="020F0502020204030204" pitchFamily="34" charset="0"/>
                <a:cs typeface="Times New Roman" panose="02020603050405020304" pitchFamily="18" charset="0"/>
              </a:rPr>
              <a:t>For free online access to the Catechism of the Catholic Church go to: </a:t>
            </a:r>
            <a:r>
              <a:rPr lang="en-US" sz="1200"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usccb.org</a:t>
            </a: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lgn="just">
              <a:spcBef>
                <a:spcPts val="0"/>
              </a:spcBef>
              <a:spcAft>
                <a:spcPts val="0"/>
              </a:spcAft>
              <a:buFont typeface="Arial" panose="020B0604020202020204" pitchFamily="34" charset="0"/>
              <a:buChar char="•"/>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There will be adoration of the Blessed Sacrament on the second Friday of every month  from 5:30 to 6:30PM followed by a meatless potluck meal in the parish hall.</a:t>
            </a:r>
          </a:p>
          <a:p>
            <a:pPr marL="171450" lvl="0" indent="-171450">
              <a:buFont typeface="Arial" panose="020B0604020202020204" pitchFamily="34" charset="0"/>
              <a:buChar char="•"/>
            </a:pPr>
            <a:r>
              <a:rPr lang="en-US" sz="1200">
                <a:latin typeface="Times New Roman" panose="02020603050405020304" pitchFamily="18" charset="0"/>
                <a:cs typeface="Times New Roman" panose="02020603050405020304" pitchFamily="18" charset="0"/>
              </a:rPr>
              <a:t>January </a:t>
            </a:r>
            <a:r>
              <a:rPr lang="en-US" sz="1200" dirty="0">
                <a:latin typeface="Times New Roman" panose="02020603050405020304" pitchFamily="18" charset="0"/>
                <a:cs typeface="Times New Roman" panose="02020603050405020304" pitchFamily="18" charset="0"/>
              </a:rPr>
              <a:t>1</a:t>
            </a:r>
            <a:r>
              <a:rPr lang="en-US" sz="1200" baseline="30000" dirty="0">
                <a:latin typeface="Times New Roman" panose="02020603050405020304" pitchFamily="18" charset="0"/>
                <a:cs typeface="Times New Roman" panose="02020603050405020304" pitchFamily="18" charset="0"/>
              </a:rPr>
              <a:t>st</a:t>
            </a:r>
            <a:r>
              <a:rPr lang="en-US" sz="1200" dirty="0">
                <a:latin typeface="Times New Roman" panose="02020603050405020304" pitchFamily="18" charset="0"/>
                <a:cs typeface="Times New Roman" panose="02020603050405020304" pitchFamily="18" charset="0"/>
              </a:rPr>
              <a:t> is the Solemnity of Mary, the Holy Mother of God and it is a Holy day of Obligation. Mass is at 9:00AM.</a:t>
            </a:r>
          </a:p>
          <a:p>
            <a:pPr marL="171450" marR="0" lvl="0" indent="-171450" algn="just">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R="0" lvl="0" algn="just">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1" name="TextBox 10">
            <a:extLst>
              <a:ext uri="{FF2B5EF4-FFF2-40B4-BE49-F238E27FC236}">
                <a16:creationId xmlns:a16="http://schemas.microsoft.com/office/drawing/2014/main" id="{EFB26C64-1B35-4C24-A6B0-2ED7DCE657A4}"/>
              </a:ext>
            </a:extLst>
          </p:cNvPr>
          <p:cNvSpPr txBox="1"/>
          <p:nvPr/>
        </p:nvSpPr>
        <p:spPr>
          <a:xfrm>
            <a:off x="21963184" y="3696163"/>
            <a:ext cx="5218715" cy="2308324"/>
          </a:xfrm>
          <a:prstGeom prst="rect">
            <a:avLst/>
          </a:prstGeom>
          <a:noFill/>
        </p:spPr>
        <p:txBody>
          <a:bodyPr wrap="square" rtlCol="0">
            <a:spAutoFit/>
          </a:bodyPr>
          <a:lstStyle/>
          <a:p>
            <a:pPr fontAlgn="base"/>
            <a:r>
              <a:rPr lang="en-US" dirty="0"/>
              <a:t>In the today’s gospel, Christ summarized the ten commandments into two. With the same words used by Moses, He repeated the same call in our first reading: “</a:t>
            </a:r>
            <a:r>
              <a:rPr lang="en-US" i="1" dirty="0"/>
              <a:t>Hear, O Israel! You shall love the Lord your God with all your heart, with all your soul…” Then, he amplified it by adding: “You shall love your neighbor as yourself.” Very important!</a:t>
            </a:r>
            <a:endParaRPr lang="en-US" dirty="0"/>
          </a:p>
          <a:p>
            <a:pPr fontAlgn="base"/>
            <a:r>
              <a:rPr lang="en-US" dirty="0"/>
              <a:t>Withou</a:t>
            </a:r>
          </a:p>
        </p:txBody>
      </p:sp>
      <p:sp>
        <p:nvSpPr>
          <p:cNvPr id="12" name="Rectangle 11">
            <a:extLst>
              <a:ext uri="{FF2B5EF4-FFF2-40B4-BE49-F238E27FC236}">
                <a16:creationId xmlns:a16="http://schemas.microsoft.com/office/drawing/2014/main" id="{CAF3CFB3-6C83-4192-9844-DE1AD7E4C179}"/>
              </a:ext>
            </a:extLst>
          </p:cNvPr>
          <p:cNvSpPr/>
          <p:nvPr/>
        </p:nvSpPr>
        <p:spPr>
          <a:xfrm>
            <a:off x="25050750" y="4564787"/>
            <a:ext cx="6096000" cy="1754326"/>
          </a:xfrm>
          <a:prstGeom prst="rect">
            <a:avLst/>
          </a:prstGeom>
        </p:spPr>
        <p:txBody>
          <a:bodyPr wrap="square">
            <a:spAutoFit/>
          </a:bodyPr>
          <a:lstStyle/>
          <a:p>
            <a:pPr fontAlgn="base"/>
            <a:r>
              <a:rPr lang="en-US" dirty="0"/>
              <a:t>t downplaying or denying the priority of the first commandment, humanly speaking, I think the second is very difficult. If we can obey the second, then we can, and have indeed obeyed the first. This is because, God lives in our neighbor. We cannot hate or do harm to our neighbor for any reason, and still claim we love God, or his commandments.</a:t>
            </a:r>
          </a:p>
        </p:txBody>
      </p:sp>
      <p:sp>
        <p:nvSpPr>
          <p:cNvPr id="16" name="Rectangle 7">
            <a:extLst>
              <a:ext uri="{FF2B5EF4-FFF2-40B4-BE49-F238E27FC236}">
                <a16:creationId xmlns:a16="http://schemas.microsoft.com/office/drawing/2014/main" id="{4F85FE7C-A070-4989-AC30-3C7E8C4D2207}"/>
              </a:ext>
            </a:extLst>
          </p:cNvPr>
          <p:cNvSpPr>
            <a:spLocks noChangeArrowheads="1"/>
          </p:cNvSpPr>
          <p:nvPr/>
        </p:nvSpPr>
        <p:spPr bwMode="auto">
          <a:xfrm flipH="1">
            <a:off x="6321243" y="199261"/>
            <a:ext cx="636962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1400" b="1" dirty="0">
                <a:solidFill>
                  <a:srgbClr val="3A3A3A"/>
                </a:solidFill>
                <a:latin typeface="Times New Roman" panose="02020603050405020304" pitchFamily="18" charset="0"/>
                <a:cs typeface="Times New Roman" panose="02020603050405020304" pitchFamily="18" charset="0"/>
              </a:rPr>
              <a:t>January 4			January 11</a:t>
            </a:r>
            <a:endParaRPr lang="en-US" altLang="en-US" sz="1400" b="1" dirty="0">
              <a:latin typeface="Times New Roman" panose="02020603050405020304" pitchFamily="18" charset="0"/>
              <a:cs typeface="Times New Roman" panose="02020603050405020304" pitchFamily="18" charset="0"/>
            </a:endParaRPr>
          </a:p>
          <a:p>
            <a:pPr algn="just"/>
            <a:endParaRPr lang="en-US" altLang="en-US" sz="1400" b="1" dirty="0">
              <a:latin typeface="Times New Roman" panose="02020603050405020304" pitchFamily="18" charset="0"/>
              <a:cs typeface="Times New Roman" panose="02020603050405020304" pitchFamily="18" charset="0"/>
            </a:endParaRPr>
          </a:p>
          <a:p>
            <a:pPr algn="just"/>
            <a:endParaRPr lang="en-US" altLang="en-US" sz="1400" b="1" dirty="0">
              <a:latin typeface="Times New Roman" panose="02020603050405020304" pitchFamily="18" charset="0"/>
              <a:cs typeface="Times New Roman" panose="02020603050405020304" pitchFamily="18" charset="0"/>
            </a:endParaRPr>
          </a:p>
          <a:p>
            <a:pPr algn="just"/>
            <a:endParaRPr lang="en-US" altLang="en-US" sz="1400" b="1" dirty="0">
              <a:latin typeface="Times New Roman" panose="02020603050405020304" pitchFamily="18" charset="0"/>
              <a:cs typeface="Times New Roman" panose="02020603050405020304" pitchFamily="18" charset="0"/>
            </a:endParaRPr>
          </a:p>
          <a:p>
            <a:pPr algn="just"/>
            <a:endParaRPr lang="en-US" altLang="en-US" sz="1400" b="1" dirty="0">
              <a:latin typeface="Times New Roman" panose="02020603050405020304" pitchFamily="18" charset="0"/>
              <a:cs typeface="Times New Roman" panose="02020603050405020304" pitchFamily="18" charset="0"/>
            </a:endParaRPr>
          </a:p>
          <a:p>
            <a:pPr algn="just"/>
            <a:endParaRPr kumimoji="0" lang="en-US" alt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BC24245-A39E-761A-5E47-4A87630F45D7}"/>
              </a:ext>
            </a:extLst>
          </p:cNvPr>
          <p:cNvSpPr txBox="1"/>
          <p:nvPr/>
        </p:nvSpPr>
        <p:spPr>
          <a:xfrm>
            <a:off x="6248960" y="4251940"/>
            <a:ext cx="5672165" cy="1384995"/>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The Epiphany can be looked on as a symbol for our pilgrimage through life to Christ.  The feast invites us to see ourselves as images of the Magi, a people on a journey to Christ. Today’s Gospel also tells us the story of the Magi’s encounter with the evil King Herod. This encounter symbolizes </a:t>
            </a:r>
            <a:r>
              <a:rPr lang="en-US" sz="1200" u="sng" dirty="0">
                <a:latin typeface="Times New Roman" panose="02020603050405020304" pitchFamily="18" charset="0"/>
                <a:cs typeface="Times New Roman" panose="02020603050405020304" pitchFamily="18" charset="0"/>
              </a:rPr>
              <a:t>three reactions to Jesus’ birth</a:t>
            </a:r>
            <a:r>
              <a:rPr lang="en-US" sz="1200" dirty="0">
                <a:latin typeface="Times New Roman" panose="02020603050405020304" pitchFamily="18" charset="0"/>
                <a:cs typeface="Times New Roman" panose="02020603050405020304" pitchFamily="18" charset="0"/>
              </a:rPr>
              <a:t>:  hatred, indifference, and adoration: a) a group of people headed by Herod planned to destroy Jesus;  b) another group, composed of priests and scribes, ignored Jesus;  c) the members of a third group ,shepherds and the magi ,adored Jesus and offered themselves to Him.</a:t>
            </a:r>
          </a:p>
        </p:txBody>
      </p:sp>
      <p:pic>
        <p:nvPicPr>
          <p:cNvPr id="5" name="Picture 2" descr="Fr. Bob's Homily - Epiphany of the Lord - Franciscan Friars ...">
            <a:extLst>
              <a:ext uri="{FF2B5EF4-FFF2-40B4-BE49-F238E27FC236}">
                <a16:creationId xmlns:a16="http://schemas.microsoft.com/office/drawing/2014/main" id="{E249E6C1-4BF1-6FC3-7374-6F50F0741D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243" y="1255172"/>
            <a:ext cx="5580360" cy="2935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324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261726AF9AFB43BD6111259B1BFB2C" ma:contentTypeVersion="3" ma:contentTypeDescription="Create a new document." ma:contentTypeScope="" ma:versionID="81363e7562c8122dcf5056c30364f4b9">
  <xsd:schema xmlns:xsd="http://www.w3.org/2001/XMLSchema" xmlns:xs="http://www.w3.org/2001/XMLSchema" xmlns:p="http://schemas.microsoft.com/office/2006/metadata/properties" xmlns:ns3="ea8e6846-d8c0-4b38-831e-fb5100614b85" targetNamespace="http://schemas.microsoft.com/office/2006/metadata/properties" ma:root="true" ma:fieldsID="fcfffbaf51d574156ea40065c148d54a" ns3:_="">
    <xsd:import namespace="ea8e6846-d8c0-4b38-831e-fb5100614b85"/>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8e6846-d8c0-4b38-831e-fb5100614b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ea8e6846-d8c0-4b38-831e-fb5100614b8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F3266E-6D97-47B3-808B-DC2F9102E4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8e6846-d8c0-4b38-831e-fb5100614b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2A2008-1685-457C-BB77-9363288678B3}">
  <ds:schemaRefs>
    <ds:schemaRef ds:uri="http://schemas.openxmlformats.org/package/2006/metadata/core-propertie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ea8e6846-d8c0-4b38-831e-fb5100614b85"/>
    <ds:schemaRef ds:uri="http://schemas.microsoft.com/office/2006/metadata/properties"/>
  </ds:schemaRefs>
</ds:datastoreItem>
</file>

<file path=customXml/itemProps3.xml><?xml version="1.0" encoding="utf-8"?>
<ds:datastoreItem xmlns:ds="http://schemas.openxmlformats.org/officeDocument/2006/customXml" ds:itemID="{1DAD9375-EA36-4D21-84EF-6BCA92CC16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25684</TotalTime>
  <Words>1008</Words>
  <Application>Microsoft Office PowerPoint</Application>
  <PresentationFormat>Widescreen</PresentationFormat>
  <Paragraphs>111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Henry</dc:creator>
  <cp:lastModifiedBy>Mike Henry</cp:lastModifiedBy>
  <cp:revision>2085</cp:revision>
  <cp:lastPrinted>2025-12-02T16:56:52Z</cp:lastPrinted>
  <dcterms:created xsi:type="dcterms:W3CDTF">2019-02-15T18:34:12Z</dcterms:created>
  <dcterms:modified xsi:type="dcterms:W3CDTF">2025-12-30T19:17:31Z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0x01010066261726AF9AFB43BD6111259B1BFB2C</vt:lpwstr>
  </property>
</Properties>
</file>