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046" autoAdjust="0"/>
  </p:normalViewPr>
  <p:slideViewPr>
    <p:cSldViewPr snapToGrid="0">
      <p:cViewPr varScale="1">
        <p:scale>
          <a:sx n="67" d="100"/>
          <a:sy n="67" d="100"/>
        </p:scale>
        <p:origin x="1171" y="48"/>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 y="23"/>
            <a:ext cx="4029282" cy="351957"/>
          </a:xfrm>
          <a:prstGeom prst="rect">
            <a:avLst/>
          </a:prstGeom>
        </p:spPr>
        <p:txBody>
          <a:bodyPr vert="horz" lIns="91432" tIns="45716" rIns="91432" bIns="45716" rtlCol="0"/>
          <a:lstStyle>
            <a:lvl1pPr algn="l">
              <a:defRPr sz="1200"/>
            </a:lvl1pPr>
          </a:lstStyle>
          <a:p>
            <a:endParaRPr lang="en-US" dirty="0"/>
          </a:p>
        </p:txBody>
      </p:sp>
      <p:sp>
        <p:nvSpPr>
          <p:cNvPr id="3" name="Date Placeholder 2"/>
          <p:cNvSpPr>
            <a:spLocks noGrp="1"/>
          </p:cNvSpPr>
          <p:nvPr>
            <p:ph type="dt" idx="1"/>
          </p:nvPr>
        </p:nvSpPr>
        <p:spPr>
          <a:xfrm>
            <a:off x="5265054" y="23"/>
            <a:ext cx="4029282" cy="351957"/>
          </a:xfrm>
          <a:prstGeom prst="rect">
            <a:avLst/>
          </a:prstGeom>
        </p:spPr>
        <p:txBody>
          <a:bodyPr vert="horz" lIns="91432" tIns="45716" rIns="91432" bIns="45716" rtlCol="0"/>
          <a:lstStyle>
            <a:lvl1pPr algn="r">
              <a:defRPr sz="1200"/>
            </a:lvl1pPr>
          </a:lstStyle>
          <a:p>
            <a:fld id="{9AB1786A-9A6C-4213-8232-D9CCABFB4493}" type="datetimeFigureOut">
              <a:rPr lang="en-US" smtClean="0"/>
              <a:t>1/21/2026</a:t>
            </a:fld>
            <a:endParaRPr lang="en-US" dirty="0"/>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1432" tIns="45716" rIns="91432" bIns="45716" rtlCol="0" anchor="ctr"/>
          <a:lstStyle/>
          <a:p>
            <a:endParaRPr lang="en-US" dirty="0"/>
          </a:p>
        </p:txBody>
      </p:sp>
      <p:sp>
        <p:nvSpPr>
          <p:cNvPr id="5" name="Notes Placeholder 4"/>
          <p:cNvSpPr>
            <a:spLocks noGrp="1"/>
          </p:cNvSpPr>
          <p:nvPr>
            <p:ph type="body" sz="quarter" idx="3"/>
          </p:nvPr>
        </p:nvSpPr>
        <p:spPr>
          <a:xfrm>
            <a:off x="930497" y="3373528"/>
            <a:ext cx="7435436" cy="2760585"/>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9" y="6658466"/>
            <a:ext cx="4029282" cy="351957"/>
          </a:xfrm>
          <a:prstGeom prst="rect">
            <a:avLst/>
          </a:prstGeom>
        </p:spPr>
        <p:txBody>
          <a:bodyPr vert="horz" lIns="91432" tIns="45716" rIns="91432" bIns="45716"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054" y="6658466"/>
            <a:ext cx="4029282" cy="351957"/>
          </a:xfrm>
          <a:prstGeom prst="rect">
            <a:avLst/>
          </a:prstGeom>
        </p:spPr>
        <p:txBody>
          <a:bodyPr vert="horz" lIns="91432" tIns="45716" rIns="91432" bIns="45716" rtlCol="0" anchor="b"/>
          <a:lstStyle>
            <a:lvl1pPr algn="r">
              <a:defRPr sz="1200"/>
            </a:lvl1pPr>
          </a:lstStyle>
          <a:p>
            <a:fld id="{1A82DBBF-377E-489A-BE94-DB9EABDE6645}" type="slidenum">
              <a:rPr lang="en-US" smtClean="0"/>
              <a:t>‹#›</a:t>
            </a:fld>
            <a:endParaRPr lang="en-US" dirty="0"/>
          </a:p>
        </p:txBody>
      </p:sp>
    </p:spTree>
    <p:extLst>
      <p:ext uri="{BB962C8B-B14F-4D97-AF65-F5344CB8AC3E}">
        <p14:creationId xmlns:p14="http://schemas.microsoft.com/office/powerpoint/2010/main" val="61840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bible.usccb.org/bible/daniel/7?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sz="1200" b="1" i="0" u="none" strike="noStrike" kern="1200" dirty="0">
                <a:solidFill>
                  <a:schemeClr val="tx1"/>
                </a:solidFill>
                <a:effectLst/>
                <a:latin typeface="+mn-lt"/>
                <a:ea typeface="+mn-ea"/>
                <a:cs typeface="+mn-cs"/>
                <a:hlinkClick r:id="rId3"/>
              </a:rPr>
              <a:t>Daniel 7:2-14</a:t>
            </a:r>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1</a:t>
            </a:fld>
            <a:endParaRPr lang="en-US" dirty="0"/>
          </a:p>
        </p:txBody>
      </p:sp>
    </p:spTree>
    <p:extLst>
      <p:ext uri="{BB962C8B-B14F-4D97-AF65-F5344CB8AC3E}">
        <p14:creationId xmlns:p14="http://schemas.microsoft.com/office/powerpoint/2010/main" val="70070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2</a:t>
            </a:fld>
            <a:endParaRPr lang="en-US" dirty="0"/>
          </a:p>
        </p:txBody>
      </p:sp>
    </p:spTree>
    <p:extLst>
      <p:ext uri="{BB962C8B-B14F-4D97-AF65-F5344CB8AC3E}">
        <p14:creationId xmlns:p14="http://schemas.microsoft.com/office/powerpoint/2010/main" val="216560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2043-DC90-43B6-86CB-9A15091C77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537CF6-A4ED-48DF-BE28-E99F8BDB99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B397ED-FAD5-4794-AF92-B101276A2461}"/>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5" name="Footer Placeholder 4">
            <a:extLst>
              <a:ext uri="{FF2B5EF4-FFF2-40B4-BE49-F238E27FC236}">
                <a16:creationId xmlns:a16="http://schemas.microsoft.com/office/drawing/2014/main" id="{C1FB3360-BB9F-4BD8-BE42-1091ED6D91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8D05CB-5FDD-4574-8921-71C24B0B1DF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273320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BD029-A51E-40F9-9BDF-387BB45547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62B3FD-623F-4741-A46A-F24C3710171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3891B-B4EE-432A-9CC6-ACA49A811C0C}"/>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5" name="Footer Placeholder 4">
            <a:extLst>
              <a:ext uri="{FF2B5EF4-FFF2-40B4-BE49-F238E27FC236}">
                <a16:creationId xmlns:a16="http://schemas.microsoft.com/office/drawing/2014/main" id="{3ACFEA7E-1D91-4381-9A79-B4B5008CF4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9F041D-2A66-40A7-B9C9-84C4EA53E05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329082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6FAD4-7CF3-4163-8C13-B8F71E7DEE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41C7E1-D667-4DD8-99BA-68AFF0BEED6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6522E-D4B3-4BC2-9785-D2979978359E}"/>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5" name="Footer Placeholder 4">
            <a:extLst>
              <a:ext uri="{FF2B5EF4-FFF2-40B4-BE49-F238E27FC236}">
                <a16:creationId xmlns:a16="http://schemas.microsoft.com/office/drawing/2014/main" id="{6DA80BD1-5F76-4667-B97A-A8652D5513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F65D0A-0EF2-4910-B1F0-6A49E1EF52DB}"/>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06905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75AD5-F196-4D9B-B747-D4A4D36D72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C27F3-13AD-4EBD-9229-8928590F4D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590F77-07EF-4F14-BAC5-46C68E70F782}"/>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5" name="Footer Placeholder 4">
            <a:extLst>
              <a:ext uri="{FF2B5EF4-FFF2-40B4-BE49-F238E27FC236}">
                <a16:creationId xmlns:a16="http://schemas.microsoft.com/office/drawing/2014/main" id="{E8C46F7E-8DD9-45A1-A4E7-A3DCF57CC9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55C8EC-1512-47A2-BD83-9295B3B4BA79}"/>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78341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E410-4492-4E15-91A3-31AEEF6CC5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9BCBB6-93E7-4FAE-BF89-66C3496375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2C8B6C-D9A0-48F1-B299-5DC385A173E0}"/>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5" name="Footer Placeholder 4">
            <a:extLst>
              <a:ext uri="{FF2B5EF4-FFF2-40B4-BE49-F238E27FC236}">
                <a16:creationId xmlns:a16="http://schemas.microsoft.com/office/drawing/2014/main" id="{3C6A7118-4B10-4D1B-9579-8C871E6EA2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AE71DD-6185-4384-9441-58E0C3D80843}"/>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187995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3331-65C7-4503-9B04-6F13B80359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BAF754-2F47-4195-9CF3-C9E695DE6FB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E06C6C-A614-48D9-A1E1-B04C867FC0F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8A7ECA-A3D2-45F7-8A64-59ED5C6585FA}"/>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6" name="Footer Placeholder 5">
            <a:extLst>
              <a:ext uri="{FF2B5EF4-FFF2-40B4-BE49-F238E27FC236}">
                <a16:creationId xmlns:a16="http://schemas.microsoft.com/office/drawing/2014/main" id="{9D6ED1CE-2ABD-494D-BC5C-179C6EB22CF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B19AE3-7621-4383-9811-687E933376D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94843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6C9DE-2695-4DC9-BA39-07554000AC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A3BA63-DE6C-4723-A53E-080F850EE8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8C1ED39-B398-4FDD-A42E-C39D5567DC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54335F-1785-4908-866F-E98D99F9EB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7273DBD-FC6C-433E-8974-F08AE71610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D9AA11-2E5E-40BF-9D70-BBBAAF6AD38F}"/>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8" name="Footer Placeholder 7">
            <a:extLst>
              <a:ext uri="{FF2B5EF4-FFF2-40B4-BE49-F238E27FC236}">
                <a16:creationId xmlns:a16="http://schemas.microsoft.com/office/drawing/2014/main" id="{830FAB56-E8AE-4C3A-8A06-97D30BAF925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52DACB0-6F55-46BD-8BC5-4209522FCDE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80328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0F9-63BA-4F34-85C9-359DF5BBA4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F7ADB7-AC37-420B-8679-1C24BCD033D0}"/>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4" name="Footer Placeholder 3">
            <a:extLst>
              <a:ext uri="{FF2B5EF4-FFF2-40B4-BE49-F238E27FC236}">
                <a16:creationId xmlns:a16="http://schemas.microsoft.com/office/drawing/2014/main" id="{4BA5083C-EB67-4663-8329-9E29759486E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0A11296-6A67-4900-BB2F-DB523BD304A2}"/>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421235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3B3C81-93A5-4B40-A83B-676754015C98}"/>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3" name="Footer Placeholder 2">
            <a:extLst>
              <a:ext uri="{FF2B5EF4-FFF2-40B4-BE49-F238E27FC236}">
                <a16:creationId xmlns:a16="http://schemas.microsoft.com/office/drawing/2014/main" id="{9D90A890-7C21-4723-A905-2EE5AACB911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538C36-83CC-450A-A0D8-AF19F907A3E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647261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32E7F-0858-4F5F-9659-28AAE151A8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3052A5-858A-4DA3-9C44-F0EEDE813B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AFD4A-64F9-497A-8FC9-90E653662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8BB6F4-C471-4253-9657-01F7AD21C689}"/>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6" name="Footer Placeholder 5">
            <a:extLst>
              <a:ext uri="{FF2B5EF4-FFF2-40B4-BE49-F238E27FC236}">
                <a16:creationId xmlns:a16="http://schemas.microsoft.com/office/drawing/2014/main" id="{BF73D3DF-54E6-4216-8683-BA29B00A7E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48547F-49DC-406B-AAB3-06645902BE5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613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35E3D-BC54-45C8-A08E-E57397A765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E0F56-0521-4D92-AB04-902D974042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FBEB950-27F2-4E7D-8C07-173EC9028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25FF9DA-7484-45D6-AAB2-CAD3200EE00E}"/>
              </a:ext>
            </a:extLst>
          </p:cNvPr>
          <p:cNvSpPr>
            <a:spLocks noGrp="1"/>
          </p:cNvSpPr>
          <p:nvPr>
            <p:ph type="dt" sz="half" idx="10"/>
          </p:nvPr>
        </p:nvSpPr>
        <p:spPr/>
        <p:txBody>
          <a:bodyPr/>
          <a:lstStyle/>
          <a:p>
            <a:fld id="{B7667B50-BFA4-43B3-BA4F-6CB76370BEF7}" type="datetimeFigureOut">
              <a:rPr lang="en-US" smtClean="0"/>
              <a:t>1/21/2026</a:t>
            </a:fld>
            <a:endParaRPr lang="en-US" dirty="0"/>
          </a:p>
        </p:txBody>
      </p:sp>
      <p:sp>
        <p:nvSpPr>
          <p:cNvPr id="6" name="Footer Placeholder 5">
            <a:extLst>
              <a:ext uri="{FF2B5EF4-FFF2-40B4-BE49-F238E27FC236}">
                <a16:creationId xmlns:a16="http://schemas.microsoft.com/office/drawing/2014/main" id="{D996A0BF-01DE-4347-8874-CF5B6104D2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9E8E83-7D94-4294-810B-8C9A29458D70}"/>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39329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0FB6E-9123-48BB-8410-BEBE0343C0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2A8251-FAB0-4D9A-AED3-F44E063573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8547B-6ECD-4C10-8FB3-9F6C47DA4A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67B50-BFA4-43B3-BA4F-6CB76370BEF7}" type="datetimeFigureOut">
              <a:rPr lang="en-US" smtClean="0"/>
              <a:t>1/21/2026</a:t>
            </a:fld>
            <a:endParaRPr lang="en-US" dirty="0"/>
          </a:p>
        </p:txBody>
      </p:sp>
      <p:sp>
        <p:nvSpPr>
          <p:cNvPr id="5" name="Footer Placeholder 4">
            <a:extLst>
              <a:ext uri="{FF2B5EF4-FFF2-40B4-BE49-F238E27FC236}">
                <a16:creationId xmlns:a16="http://schemas.microsoft.com/office/drawing/2014/main" id="{743F7A3C-BA2B-43E2-A3B0-073088CFE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FA92F2F-FE41-4235-B8A1-F01B0BCBC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26A16-F7A9-4508-A116-4C433F1A52A1}" type="slidenum">
              <a:rPr lang="en-US" smtClean="0"/>
              <a:t>‹#›</a:t>
            </a:fld>
            <a:endParaRPr lang="en-US" dirty="0"/>
          </a:p>
        </p:txBody>
      </p:sp>
    </p:spTree>
    <p:extLst>
      <p:ext uri="{BB962C8B-B14F-4D97-AF65-F5344CB8AC3E}">
        <p14:creationId xmlns:p14="http://schemas.microsoft.com/office/powerpoint/2010/main" val="70060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bible.usccb.org/bible/psalms/40?2" TargetMode="External"/><Relationship Id="rId13" Type="http://schemas.openxmlformats.org/officeDocument/2006/relationships/hyperlink" Target="https://bible.usccb.org/bible/psalms/89?4" TargetMode="External"/><Relationship Id="rId18" Type="http://schemas.openxmlformats.org/officeDocument/2006/relationships/hyperlink" Target="https://bible.usccb.org/bible/mark/4?21" TargetMode="External"/><Relationship Id="rId26" Type="http://schemas.openxmlformats.org/officeDocument/2006/relationships/hyperlink" Target="https://bible.usccb.org/bible/psalms/146?6" TargetMode="External"/><Relationship Id="rId3" Type="http://schemas.openxmlformats.org/officeDocument/2006/relationships/hyperlink" Target="https://bible.usccb.org/bible/2timothy/1?1" TargetMode="External"/><Relationship Id="rId21" Type="http://schemas.openxmlformats.org/officeDocument/2006/relationships/hyperlink" Target="https://bible.usccb.org/bible/mark/4?26" TargetMode="External"/><Relationship Id="rId7" Type="http://schemas.openxmlformats.org/officeDocument/2006/relationships/hyperlink" Target="https://bible.usccb.org/bible/2samuel/6?12" TargetMode="External"/><Relationship Id="rId12" Type="http://schemas.openxmlformats.org/officeDocument/2006/relationships/hyperlink" Target="https://bible.usccb.org/bible/psalms/113?1" TargetMode="External"/><Relationship Id="rId17" Type="http://schemas.openxmlformats.org/officeDocument/2006/relationships/hyperlink" Target="https://bible.usccb.org/bible/psalms/132?1" TargetMode="External"/><Relationship Id="rId25" Type="http://schemas.openxmlformats.org/officeDocument/2006/relationships/hyperlink" Target="https://bible.usccb.org/bible/zephaniah/2?3" TargetMode="External"/><Relationship Id="rId2" Type="http://schemas.openxmlformats.org/officeDocument/2006/relationships/notesSlide" Target="../notesSlides/notesSlide1.xml"/><Relationship Id="rId16" Type="http://schemas.openxmlformats.org/officeDocument/2006/relationships/hyperlink" Target="https://bible.usccb.org/bible/Psalms/1?1" TargetMode="External"/><Relationship Id="rId20" Type="http://schemas.openxmlformats.org/officeDocument/2006/relationships/hyperlink" Target="https://bible.usccb.org/bible/psalms/51?3" TargetMode="External"/><Relationship Id="rId29" Type="http://schemas.openxmlformats.org/officeDocument/2006/relationships/hyperlink" Target="mailto:charlesb1297@gmail.com" TargetMode="External"/><Relationship Id="rId1" Type="http://schemas.openxmlformats.org/officeDocument/2006/relationships/slideLayout" Target="../slideLayouts/slideLayout7.xml"/><Relationship Id="rId6" Type="http://schemas.openxmlformats.org/officeDocument/2006/relationships/hyperlink" Target="https://bible.usccb.org/bible/mark/3?22" TargetMode="External"/><Relationship Id="rId11" Type="http://schemas.openxmlformats.org/officeDocument/2006/relationships/hyperlink" Target="https://bible.usccb.org/bible/2samuel/7?4" TargetMode="External"/><Relationship Id="rId24" Type="http://schemas.openxmlformats.org/officeDocument/2006/relationships/hyperlink" Target="https://bible.usccb.org/bible/mark/4?35" TargetMode="External"/><Relationship Id="rId32" Type="http://schemas.openxmlformats.org/officeDocument/2006/relationships/image" Target="cid:c8809312-96c5-9b9c-5c73-74bb9ad13f15@yahoo.com" TargetMode="External"/><Relationship Id="rId5" Type="http://schemas.openxmlformats.org/officeDocument/2006/relationships/hyperlink" Target="https://bible.usccb.org/bible/psalms/96?1" TargetMode="External"/><Relationship Id="rId15" Type="http://schemas.openxmlformats.org/officeDocument/2006/relationships/hyperlink" Target="https://bible.usccb.org/bible/2samuel/7?18" TargetMode="External"/><Relationship Id="rId23" Type="http://schemas.openxmlformats.org/officeDocument/2006/relationships/hyperlink" Target="https://bible.usccb.org/bible/psalms/51?12" TargetMode="External"/><Relationship Id="rId28" Type="http://schemas.openxmlformats.org/officeDocument/2006/relationships/hyperlink" Target="https://bible.usccb.org/bible/matthew/5?1" TargetMode="External"/><Relationship Id="rId10" Type="http://schemas.openxmlformats.org/officeDocument/2006/relationships/hyperlink" Target="https://bible.usccb.org/bible/mark/3?31" TargetMode="External"/><Relationship Id="rId19" Type="http://schemas.openxmlformats.org/officeDocument/2006/relationships/hyperlink" Target="https://bible.usccb.org/bible/2samuel/11?1" TargetMode="External"/><Relationship Id="rId31" Type="http://schemas.openxmlformats.org/officeDocument/2006/relationships/image" Target="../media/image2.png"/><Relationship Id="rId4" Type="http://schemas.openxmlformats.org/officeDocument/2006/relationships/hyperlink" Target="https://bible.usccb.org/bible/Psalms/27?1" TargetMode="External"/><Relationship Id="rId9" Type="http://schemas.openxmlformats.org/officeDocument/2006/relationships/hyperlink" Target="https://bible.usccb.org/bible/psalms/24?7" TargetMode="External"/><Relationship Id="rId14" Type="http://schemas.openxmlformats.org/officeDocument/2006/relationships/hyperlink" Target="https://bible.usccb.org/bible/mark/4?1" TargetMode="External"/><Relationship Id="rId22" Type="http://schemas.openxmlformats.org/officeDocument/2006/relationships/hyperlink" Target="https://bible.usccb.org/bible/2samuel/12?1" TargetMode="External"/><Relationship Id="rId27" Type="http://schemas.openxmlformats.org/officeDocument/2006/relationships/hyperlink" Target="https://bible.usccb.org/bible/1corinthians/1?26" TargetMode="External"/><Relationship Id="rId30"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640402-F3DF-4853-83C1-11FE800C031C}"/>
              </a:ext>
            </a:extLst>
          </p:cNvPr>
          <p:cNvSpPr/>
          <p:nvPr/>
        </p:nvSpPr>
        <p:spPr>
          <a:xfrm>
            <a:off x="369504" y="672098"/>
            <a:ext cx="5690294" cy="5078313"/>
          </a:xfrm>
          <a:prstGeom prst="rect">
            <a:avLst/>
          </a:prstGeom>
        </p:spPr>
        <p:txBody>
          <a:bodyPr wrap="square">
            <a:spAutoFit/>
          </a:bodyPr>
          <a:lstStyle/>
          <a:p>
            <a:r>
              <a:rPr lang="en-US" sz="1200" b="1" dirty="0">
                <a:latin typeface="Times New Roman" panose="02020603050405020304" pitchFamily="18" charset="0"/>
                <a:cs typeface="Times New Roman" panose="02020603050405020304" pitchFamily="18" charset="0"/>
              </a:rPr>
              <a:t>		          Mass Readings</a:t>
            </a:r>
          </a:p>
          <a:p>
            <a:r>
              <a:rPr lang="en-US" sz="1200" b="1" dirty="0">
                <a:latin typeface="Times New Roman" panose="02020603050405020304" pitchFamily="18" charset="0"/>
                <a:cs typeface="Times New Roman" panose="02020603050405020304" pitchFamily="18" charset="0"/>
              </a:rPr>
              <a:t>		        January 26-February 1</a:t>
            </a:r>
          </a:p>
          <a:p>
            <a:pPr fontAlgn="base"/>
            <a:r>
              <a:rPr lang="en-US" sz="1200" b="1" dirty="0">
                <a:latin typeface="Times New Roman" panose="02020603050405020304" pitchFamily="18" charset="0"/>
                <a:cs typeface="Times New Roman" panose="02020603050405020304" pitchFamily="18" charset="0"/>
              </a:rPr>
              <a:t>Mon: </a:t>
            </a:r>
            <a:r>
              <a:rPr lang="en-US" sz="1200" b="1"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2 Timothy 1:1-8</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96:1-2a, 2b-3, 7-8a, 10</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Mark 3:22-30</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Tues: </a:t>
            </a:r>
            <a:r>
              <a:rPr lang="en-US" sz="1200" b="1" dirty="0">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2 Samuel 6:12b-15, 17-19</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a:t>
            </a:r>
            <a:r>
              <a:rPr lang="de-DE" sz="1200" b="1" i="0" u="none" strike="noStrike" dirty="0">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24:7, 8, 9, 10</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Mark 3:31-35</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Wed: </a:t>
            </a:r>
            <a:r>
              <a:rPr lang="en-US" sz="1200" b="1" dirty="0">
                <a:latin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2 Samuel 7:4-17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PS:</a:t>
            </a:r>
            <a:r>
              <a:rPr lang="en-US" sz="12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89:4-5, 27-28, 29-30</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4">
                  <a:extLst>
                    <a:ext uri="{A12FA001-AC4F-418D-AE19-62706E023703}">
                      <ahyp:hlinkClr xmlns:ahyp="http://schemas.microsoft.com/office/drawing/2018/hyperlinkcolor" val="tx"/>
                    </a:ext>
                  </a:extLst>
                </a:hlinkClick>
              </a:rPr>
              <a:t>Mark 4:1-20</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Thu: </a:t>
            </a:r>
            <a:r>
              <a:rPr lang="en-US" sz="1200" b="1" dirty="0">
                <a:latin typeface="Times New Roman" panose="02020603050405020304" pitchFamily="18" charset="0"/>
                <a:cs typeface="Times New Roman" panose="02020603050405020304" pitchFamily="18" charset="0"/>
                <a:hlinkClick r:id="rId15">
                  <a:extLst>
                    <a:ext uri="{A12FA001-AC4F-418D-AE19-62706E023703}">
                      <ahyp:hlinkClr xmlns:ahyp="http://schemas.microsoft.com/office/drawing/2018/hyperlinkcolor" val="tx"/>
                    </a:ext>
                  </a:extLst>
                </a:hlinkClick>
              </a:rPr>
              <a:t>2 Samuel 7:18-19, 24-29</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16">
                  <a:extLst>
                    <a:ext uri="{A12FA001-AC4F-418D-AE19-62706E023703}">
                      <ahyp:hlinkClr xmlns:ahyp="http://schemas.microsoft.com/office/drawing/2018/hyperlinkcolor" val="tx"/>
                    </a:ext>
                  </a:extLst>
                </a:hlinkClick>
              </a:rPr>
              <a:t> </a:t>
            </a:r>
            <a:r>
              <a:rPr lang="en-US" sz="1200" b="1" dirty="0">
                <a:latin typeface="Times New Roman" panose="02020603050405020304" pitchFamily="18" charset="0"/>
                <a:cs typeface="Times New Roman" panose="02020603050405020304" pitchFamily="18" charset="0"/>
                <a:hlinkClick r:id="rId17">
                  <a:extLst>
                    <a:ext uri="{A12FA001-AC4F-418D-AE19-62706E023703}">
                      <ahyp:hlinkClr xmlns:ahyp="http://schemas.microsoft.com/office/drawing/2018/hyperlinkcolor" val="tx"/>
                    </a:ext>
                  </a:extLst>
                </a:hlinkClick>
              </a:rPr>
              <a:t>132:1-2, 3-5, 11, 12, 13-14</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18">
                  <a:extLst>
                    <a:ext uri="{A12FA001-AC4F-418D-AE19-62706E023703}">
                      <ahyp:hlinkClr xmlns:ahyp="http://schemas.microsoft.com/office/drawing/2018/hyperlinkcolor" val="tx"/>
                    </a:ext>
                  </a:extLst>
                </a:hlinkClick>
              </a:rPr>
              <a:t>Mark 4:21-25</a:t>
            </a:r>
            <a:endParaRPr lang="en-US" sz="1200" b="1" dirty="0">
              <a:latin typeface="Times New Roman" panose="02020603050405020304" pitchFamily="18" charset="0"/>
              <a:cs typeface="Times New Roman" panose="02020603050405020304" pitchFamily="18" charset="0"/>
            </a:endParaRPr>
          </a:p>
          <a:p>
            <a:pPr fontAlgn="base"/>
            <a:r>
              <a:rPr lang="en-US" sz="1200" b="1" i="0" u="none" strike="noStrike" dirty="0">
                <a:effectLst/>
                <a:latin typeface="Times New Roman" panose="02020603050405020304" pitchFamily="18" charset="0"/>
                <a:cs typeface="Times New Roman" panose="02020603050405020304" pitchFamily="18" charset="0"/>
              </a:rPr>
              <a:t>Fri: </a:t>
            </a:r>
            <a:r>
              <a:rPr lang="pt-BR" sz="1200" b="1" dirty="0">
                <a:latin typeface="Times New Roman" panose="02020603050405020304" pitchFamily="18" charset="0"/>
                <a:cs typeface="Times New Roman" panose="02020603050405020304" pitchFamily="18" charset="0"/>
                <a:hlinkClick r:id="rId19">
                  <a:extLst>
                    <a:ext uri="{A12FA001-AC4F-418D-AE19-62706E023703}">
                      <ahyp:hlinkClr xmlns:ahyp="http://schemas.microsoft.com/office/drawing/2018/hyperlinkcolor" val="tx"/>
                    </a:ext>
                  </a:extLst>
                </a:hlinkClick>
              </a:rPr>
              <a:t>2 Samuel 11:1-4a, 5-10a, 13-17</a:t>
            </a:r>
            <a:endParaRPr lang="pt-BR"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0">
                  <a:extLst>
                    <a:ext uri="{A12FA001-AC4F-418D-AE19-62706E023703}">
                      <ahyp:hlinkClr xmlns:ahyp="http://schemas.microsoft.com/office/drawing/2018/hyperlinkcolor" val="tx"/>
                    </a:ext>
                  </a:extLst>
                </a:hlinkClick>
              </a:rPr>
              <a:t>51:3-4, 5-6a, 6bcd-7, 10-11</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1">
                  <a:extLst>
                    <a:ext uri="{A12FA001-AC4F-418D-AE19-62706E023703}">
                      <ahyp:hlinkClr xmlns:ahyp="http://schemas.microsoft.com/office/drawing/2018/hyperlinkcolor" val="tx"/>
                    </a:ext>
                  </a:extLst>
                </a:hlinkClick>
              </a:rPr>
              <a:t>Mark 4:26-34</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Sat: </a:t>
            </a:r>
            <a:r>
              <a:rPr lang="en-US" sz="1200" b="1" dirty="0">
                <a:latin typeface="Times New Roman" panose="02020603050405020304" pitchFamily="18" charset="0"/>
                <a:cs typeface="Times New Roman" panose="02020603050405020304" pitchFamily="18" charset="0"/>
                <a:hlinkClick r:id="rId22">
                  <a:extLst>
                    <a:ext uri="{A12FA001-AC4F-418D-AE19-62706E023703}">
                      <ahyp:hlinkClr xmlns:ahyp="http://schemas.microsoft.com/office/drawing/2018/hyperlinkcolor" val="tx"/>
                    </a:ext>
                  </a:extLst>
                </a:hlinkClick>
              </a:rPr>
              <a:t>2 Samuel 12:1-7a, 10-17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3">
                  <a:extLst>
                    <a:ext uri="{A12FA001-AC4F-418D-AE19-62706E023703}">
                      <ahyp:hlinkClr xmlns:ahyp="http://schemas.microsoft.com/office/drawing/2018/hyperlinkcolor" val="tx"/>
                    </a:ext>
                  </a:extLst>
                </a:hlinkClick>
              </a:rPr>
              <a:t>51:12-13, 14-15, 16-17</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4">
                  <a:extLst>
                    <a:ext uri="{A12FA001-AC4F-418D-AE19-62706E023703}">
                      <ahyp:hlinkClr xmlns:ahyp="http://schemas.microsoft.com/office/drawing/2018/hyperlinkcolor" val="tx"/>
                    </a:ext>
                  </a:extLst>
                </a:hlinkClick>
              </a:rPr>
              <a:t>Mark 4:35-41</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Sun: </a:t>
            </a:r>
            <a:r>
              <a:rPr lang="en-US" sz="1200" b="1" dirty="0">
                <a:latin typeface="Times New Roman" panose="02020603050405020304" pitchFamily="18" charset="0"/>
                <a:cs typeface="Times New Roman" panose="02020603050405020304" pitchFamily="18" charset="0"/>
                <a:hlinkClick r:id="rId25">
                  <a:extLst>
                    <a:ext uri="{A12FA001-AC4F-418D-AE19-62706E023703}">
                      <ahyp:hlinkClr xmlns:ahyp="http://schemas.microsoft.com/office/drawing/2018/hyperlinkcolor" val="tx"/>
                    </a:ext>
                  </a:extLst>
                </a:hlinkClick>
              </a:rPr>
              <a:t>Zephaniah 2:3; 3:12-13</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rPr>
              <a:t>PS: </a:t>
            </a:r>
            <a:r>
              <a:rPr lang="en-US" sz="1200" b="1" dirty="0">
                <a:latin typeface="Times New Roman" panose="02020603050405020304" pitchFamily="18" charset="0"/>
                <a:cs typeface="Times New Roman" panose="02020603050405020304" pitchFamily="18" charset="0"/>
                <a:hlinkClick r:id="rId26">
                  <a:extLst>
                    <a:ext uri="{A12FA001-AC4F-418D-AE19-62706E023703}">
                      <ahyp:hlinkClr xmlns:ahyp="http://schemas.microsoft.com/office/drawing/2018/hyperlinkcolor" val="tx"/>
                    </a:ext>
                  </a:extLst>
                </a:hlinkClick>
              </a:rPr>
              <a:t>146:6-7, 8-9, 9-10</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7">
                  <a:extLst>
                    <a:ext uri="{A12FA001-AC4F-418D-AE19-62706E023703}">
                      <ahyp:hlinkClr xmlns:ahyp="http://schemas.microsoft.com/office/drawing/2018/hyperlinkcolor" val="tx"/>
                    </a:ext>
                  </a:extLst>
                </a:hlinkClick>
              </a:rPr>
              <a:t>1 Corinthians 1:26-31</a:t>
            </a:r>
            <a:endParaRPr lang="en-US" sz="1200" b="1" dirty="0">
              <a:latin typeface="Times New Roman" panose="02020603050405020304" pitchFamily="18" charset="0"/>
              <a:cs typeface="Times New Roman" panose="02020603050405020304" pitchFamily="18" charset="0"/>
            </a:endParaRPr>
          </a:p>
          <a:p>
            <a:pPr fontAlgn="base"/>
            <a:r>
              <a:rPr lang="en-US" sz="1200" b="1" dirty="0">
                <a:latin typeface="Times New Roman" panose="02020603050405020304" pitchFamily="18" charset="0"/>
                <a:cs typeface="Times New Roman" panose="02020603050405020304" pitchFamily="18" charset="0"/>
                <a:hlinkClick r:id="rId28">
                  <a:extLst>
                    <a:ext uri="{A12FA001-AC4F-418D-AE19-62706E023703}">
                      <ahyp:hlinkClr xmlns:ahyp="http://schemas.microsoft.com/office/drawing/2018/hyperlinkcolor" val="tx"/>
                    </a:ext>
                  </a:extLst>
                </a:hlinkClick>
              </a:rPr>
              <a:t>Matthew 5:1-12a</a:t>
            </a:r>
            <a:endParaRPr lang="en-US" sz="1200" b="1" dirty="0">
              <a:latin typeface="Times New Roman" panose="02020603050405020304" pitchFamily="18" charset="0"/>
              <a:cs typeface="Times New Roman" panose="02020603050405020304" pitchFamily="18" charset="0"/>
            </a:endParaRPr>
          </a:p>
          <a:p>
            <a:pPr fontAlgn="base"/>
            <a:endParaRPr lang="en-US" sz="1200" i="0" u="none" strike="noStrike" dirty="0">
              <a:effectLst/>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Conference of Catholic Bishops website: www.usccb.org/bible</a:t>
            </a:r>
          </a:p>
          <a:p>
            <a:endParaRPr lang="en-US" sz="1200" dirty="0"/>
          </a:p>
        </p:txBody>
      </p:sp>
      <p:sp>
        <p:nvSpPr>
          <p:cNvPr id="5" name="TextBox 4">
            <a:extLst>
              <a:ext uri="{FF2B5EF4-FFF2-40B4-BE49-F238E27FC236}">
                <a16:creationId xmlns:a16="http://schemas.microsoft.com/office/drawing/2014/main" id="{71CB82FC-1BF6-4F6E-982F-467D96B8FBEF}"/>
              </a:ext>
            </a:extLst>
          </p:cNvPr>
          <p:cNvSpPr txBox="1"/>
          <p:nvPr/>
        </p:nvSpPr>
        <p:spPr>
          <a:xfrm>
            <a:off x="5841787" y="672098"/>
            <a:ext cx="5964753" cy="5970865"/>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		       January 25, 2026</a:t>
            </a:r>
          </a:p>
          <a:p>
            <a:r>
              <a:rPr lang="en-US" b="1" dirty="0">
                <a:latin typeface="Times New Roman" panose="02020603050405020304" pitchFamily="18" charset="0"/>
                <a:cs typeface="Times New Roman" panose="02020603050405020304" pitchFamily="18" charset="0"/>
              </a:rPr>
              <a:t>		Third Sunday in Ordinary Time	</a:t>
            </a:r>
          </a:p>
          <a:p>
            <a:pPr fontAlgn="base"/>
            <a:r>
              <a:rPr lang="en-US" sz="1400" b="1" dirty="0">
                <a:latin typeface="Times New Roman" panose="02020603050405020304" pitchFamily="18" charset="0"/>
                <a:cs typeface="Times New Roman" panose="02020603050405020304" pitchFamily="18" charset="0"/>
              </a:rPr>
              <a:t>	            OUR LADY OF THE OZARKS SHRINE</a:t>
            </a:r>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r>
              <a:rPr lang="en-US" sz="1200" b="1" dirty="0"/>
              <a:t>        		  </a:t>
            </a:r>
          </a:p>
          <a:p>
            <a:endParaRPr lang="en-US" sz="1200" b="1" dirty="0">
              <a:latin typeface="Times New Roman" panose="02020603050405020304" pitchFamily="18" charset="0"/>
              <a:cs typeface="Times New Roman" panose="02020603050405020304" pitchFamily="18" charset="0"/>
            </a:endParaRPr>
          </a:p>
          <a:p>
            <a:endParaRPr lang="en-US" sz="1200" b="1" dirty="0">
              <a:latin typeface="Times New Roman" panose="02020603050405020304" pitchFamily="18" charset="0"/>
              <a:cs typeface="Times New Roman" panose="02020603050405020304" pitchFamily="18" charset="0"/>
            </a:endParaRPr>
          </a:p>
          <a:p>
            <a:endParaRPr lang="en-US" sz="1200" b="1" dirty="0">
              <a:latin typeface="Times New Roman" panose="02020603050405020304" pitchFamily="18" charset="0"/>
              <a:cs typeface="Times New Roman" panose="02020603050405020304" pitchFamily="18" charset="0"/>
            </a:endParaRP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		SHRINE SCHEDULE	</a:t>
            </a: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	Adoration of the Blessed Sacrament 7:45 to 8:45AM</a:t>
            </a:r>
          </a:p>
          <a:p>
            <a:r>
              <a:rPr lang="en-US" sz="1200" b="1" dirty="0">
                <a:latin typeface="Times New Roman" panose="02020603050405020304" pitchFamily="18" charset="0"/>
                <a:cs typeface="Times New Roman" panose="02020603050405020304" pitchFamily="18" charset="0"/>
              </a:rPr>
              <a:t>	RECONCILLATION: 8:30AM  Every Sunday</a:t>
            </a:r>
          </a:p>
          <a:p>
            <a:r>
              <a:rPr lang="en-US" sz="1200" b="1" dirty="0">
                <a:latin typeface="Times New Roman" panose="02020603050405020304" pitchFamily="18" charset="0"/>
                <a:cs typeface="Times New Roman" panose="02020603050405020304" pitchFamily="18" charset="0"/>
              </a:rPr>
              <a:t>	MASS: 9</a:t>
            </a:r>
            <a:r>
              <a:rPr lang="en-US" sz="1200" b="1" dirty="0">
                <a:latin typeface="Times New Roman" panose="02020603050405020304" pitchFamily="18" charset="0"/>
                <a:cs typeface="Times New Roman" panose="02020603050405020304" pitchFamily="18" charset="0"/>
                <a:sym typeface="Wingdings" panose="05000000000000000000" pitchFamily="2" charset="2"/>
              </a:rPr>
              <a:t>:00AM</a:t>
            </a:r>
            <a:r>
              <a:rPr lang="en-US" sz="1200" b="1" dirty="0">
                <a:latin typeface="Times New Roman" panose="02020603050405020304" pitchFamily="18" charset="0"/>
                <a:cs typeface="Times New Roman" panose="02020603050405020304" pitchFamily="18" charset="0"/>
              </a:rPr>
              <a:t> Every Sunday</a:t>
            </a:r>
          </a:p>
          <a:p>
            <a:r>
              <a:rPr lang="en-US" sz="1200" dirty="0"/>
              <a:t>		</a:t>
            </a:r>
          </a:p>
          <a:p>
            <a:endParaRPr lang="en-US" sz="1200" dirty="0"/>
          </a:p>
          <a:p>
            <a:endParaRPr lang="en-US" sz="1200" dirty="0"/>
          </a:p>
          <a:p>
            <a:endParaRPr lang="en-US" sz="1200" dirty="0"/>
          </a:p>
          <a:p>
            <a:endParaRPr lang="en-US" sz="1200" dirty="0"/>
          </a:p>
          <a:p>
            <a:r>
              <a:rPr lang="en-US" sz="1200" dirty="0"/>
              <a:t>	               </a:t>
            </a:r>
          </a:p>
          <a:p>
            <a:endParaRPr lang="en-US" sz="1200" dirty="0"/>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Website: www.ourladyoftheozarksshrine.org</a:t>
            </a:r>
          </a:p>
        </p:txBody>
      </p:sp>
      <p:sp>
        <p:nvSpPr>
          <p:cNvPr id="6" name="TextBox 5">
            <a:extLst>
              <a:ext uri="{FF2B5EF4-FFF2-40B4-BE49-F238E27FC236}">
                <a16:creationId xmlns:a16="http://schemas.microsoft.com/office/drawing/2014/main" id="{43160009-C552-42DB-ADCA-ACE34E893187}"/>
              </a:ext>
            </a:extLst>
          </p:cNvPr>
          <p:cNvSpPr txBox="1"/>
          <p:nvPr/>
        </p:nvSpPr>
        <p:spPr>
          <a:xfrm>
            <a:off x="6218580" y="4716874"/>
            <a:ext cx="1197315" cy="1015663"/>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Pastor</a:t>
            </a:r>
          </a:p>
          <a:p>
            <a:r>
              <a:rPr lang="en-US" sz="1200" dirty="0">
                <a:latin typeface="Times New Roman" panose="02020603050405020304" pitchFamily="18" charset="0"/>
                <a:cs typeface="Times New Roman" panose="02020603050405020304" pitchFamily="18" charset="0"/>
              </a:rPr>
              <a:t>Fr. Jason Tyler</a:t>
            </a:r>
          </a:p>
          <a:p>
            <a:r>
              <a:rPr lang="en-US" sz="1200" dirty="0">
                <a:latin typeface="Times New Roman" panose="02020603050405020304" pitchFamily="18" charset="0"/>
                <a:cs typeface="Times New Roman" panose="02020603050405020304" pitchFamily="18" charset="0"/>
              </a:rPr>
              <a:t>St. Joseph </a:t>
            </a:r>
          </a:p>
          <a:p>
            <a:r>
              <a:rPr lang="sv-SE" sz="1200" dirty="0">
                <a:latin typeface="Times New Roman" panose="02020603050405020304" pitchFamily="18" charset="0"/>
                <a:cs typeface="Times New Roman" panose="02020603050405020304" pitchFamily="18" charset="0"/>
              </a:rPr>
              <a:t>Fayetteville, AR</a:t>
            </a:r>
          </a:p>
          <a:p>
            <a:r>
              <a:rPr lang="sv-SE" sz="1200" dirty="0">
                <a:latin typeface="Times New Roman" panose="02020603050405020304" pitchFamily="18" charset="0"/>
                <a:cs typeface="Times New Roman" panose="02020603050405020304" pitchFamily="18" charset="0"/>
              </a:rPr>
              <a:t>(479-442-0890)</a:t>
            </a:r>
            <a:endParaRPr lang="en-US" sz="1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AAFDF26-5FCE-4526-B2E9-D7D97BA4C694}"/>
              </a:ext>
            </a:extLst>
          </p:cNvPr>
          <p:cNvSpPr txBox="1"/>
          <p:nvPr/>
        </p:nvSpPr>
        <p:spPr>
          <a:xfrm>
            <a:off x="5640224" y="3003847"/>
            <a:ext cx="914400" cy="914400"/>
          </a:xfrm>
          <a:prstGeom prst="rect">
            <a:avLst/>
          </a:prstGeom>
          <a:noFill/>
        </p:spPr>
        <p:txBody>
          <a:bodyPr wrap="square" rtlCol="0">
            <a:spAutoFit/>
          </a:bodyPr>
          <a:lstStyle/>
          <a:p>
            <a:endParaRPr lang="en-US" dirty="0"/>
          </a:p>
        </p:txBody>
      </p:sp>
      <p:sp>
        <p:nvSpPr>
          <p:cNvPr id="8" name="TextBox 7">
            <a:extLst>
              <a:ext uri="{FF2B5EF4-FFF2-40B4-BE49-F238E27FC236}">
                <a16:creationId xmlns:a16="http://schemas.microsoft.com/office/drawing/2014/main" id="{7F5F692E-CFBE-4206-8753-3861CE0A32A7}"/>
              </a:ext>
            </a:extLst>
          </p:cNvPr>
          <p:cNvSpPr txBox="1"/>
          <p:nvPr/>
        </p:nvSpPr>
        <p:spPr>
          <a:xfrm>
            <a:off x="8323902" y="4734748"/>
            <a:ext cx="1673279"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Associate Pastor</a:t>
            </a:r>
          </a:p>
          <a:p>
            <a:r>
              <a:rPr lang="en-US" sz="1200" dirty="0">
                <a:latin typeface="Times New Roman" panose="02020603050405020304" pitchFamily="18" charset="0"/>
                <a:cs typeface="Times New Roman" panose="02020603050405020304" pitchFamily="18" charset="0"/>
              </a:rPr>
              <a:t>Fr. Martin Dara</a:t>
            </a:r>
          </a:p>
          <a:p>
            <a:r>
              <a:rPr lang="en-US" sz="1200" dirty="0">
                <a:latin typeface="Times New Roman" panose="02020603050405020304" pitchFamily="18" charset="0"/>
                <a:cs typeface="Times New Roman" panose="02020603050405020304" pitchFamily="18" charset="0"/>
              </a:rPr>
              <a:t>St. Joseph </a:t>
            </a:r>
          </a:p>
          <a:p>
            <a:r>
              <a:rPr lang="en-US" sz="1200" dirty="0">
                <a:latin typeface="Times New Roman" panose="02020603050405020304" pitchFamily="18" charset="0"/>
                <a:cs typeface="Times New Roman" panose="02020603050405020304" pitchFamily="18" charset="0"/>
              </a:rPr>
              <a:t>Fayetteville</a:t>
            </a:r>
            <a:r>
              <a:rPr lang="sv-SE" sz="1200" dirty="0">
                <a:latin typeface="Times New Roman" panose="02020603050405020304" pitchFamily="18" charset="0"/>
                <a:cs typeface="Times New Roman" panose="02020603050405020304" pitchFamily="18" charset="0"/>
              </a:rPr>
              <a:t>, AR</a:t>
            </a:r>
          </a:p>
          <a:p>
            <a:r>
              <a:rPr lang="sv-SE"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479-442-0890)</a:t>
            </a:r>
          </a:p>
          <a:p>
            <a:endParaRPr lang="en-US" sz="1200" dirty="0"/>
          </a:p>
        </p:txBody>
      </p:sp>
      <p:sp>
        <p:nvSpPr>
          <p:cNvPr id="10" name="TextBox 9">
            <a:extLst>
              <a:ext uri="{FF2B5EF4-FFF2-40B4-BE49-F238E27FC236}">
                <a16:creationId xmlns:a16="http://schemas.microsoft.com/office/drawing/2014/main" id="{D43841EC-5FC4-4918-AC5C-B467783CEC4E}"/>
              </a:ext>
            </a:extLst>
          </p:cNvPr>
          <p:cNvSpPr txBox="1"/>
          <p:nvPr/>
        </p:nvSpPr>
        <p:spPr>
          <a:xfrm>
            <a:off x="9399477" y="4734749"/>
            <a:ext cx="2046718"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Parish Administrator</a:t>
            </a:r>
          </a:p>
          <a:p>
            <a:r>
              <a:rPr lang="en-US" sz="1200" dirty="0">
                <a:latin typeface="Times New Roman" panose="02020603050405020304" pitchFamily="18" charset="0"/>
                <a:cs typeface="Times New Roman" panose="02020603050405020304" pitchFamily="18" charset="0"/>
              </a:rPr>
              <a:t>Dc. Mike Henry</a:t>
            </a:r>
          </a:p>
          <a:p>
            <a:r>
              <a:rPr lang="en-US" sz="1200" dirty="0">
                <a:latin typeface="Times New Roman" panose="02020603050405020304" pitchFamily="18" charset="0"/>
                <a:cs typeface="Times New Roman" panose="02020603050405020304" pitchFamily="18" charset="0"/>
              </a:rPr>
              <a:t>(479-530-3792</a:t>
            </a:r>
          </a:p>
          <a:p>
            <a:r>
              <a:rPr lang="en-US" sz="1200" dirty="0">
                <a:latin typeface="Times New Roman" panose="02020603050405020304" pitchFamily="18" charset="0"/>
                <a:cs typeface="Times New Roman" panose="02020603050405020304" pitchFamily="18" charset="0"/>
              </a:rPr>
              <a:t>Email: mhenry@coldwellbankerhmf.com</a:t>
            </a:r>
          </a:p>
        </p:txBody>
      </p:sp>
      <p:sp>
        <p:nvSpPr>
          <p:cNvPr id="2" name="TextBox 1">
            <a:extLst>
              <a:ext uri="{FF2B5EF4-FFF2-40B4-BE49-F238E27FC236}">
                <a16:creationId xmlns:a16="http://schemas.microsoft.com/office/drawing/2014/main" id="{A86E43C3-BCB1-39A9-6737-F7595509A205}"/>
              </a:ext>
            </a:extLst>
          </p:cNvPr>
          <p:cNvSpPr txBox="1"/>
          <p:nvPr/>
        </p:nvSpPr>
        <p:spPr>
          <a:xfrm>
            <a:off x="7267266" y="4734749"/>
            <a:ext cx="1911101" cy="1200329"/>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Music Director</a:t>
            </a:r>
          </a:p>
          <a:p>
            <a:r>
              <a:rPr lang="en-US" sz="1200" dirty="0">
                <a:latin typeface="Times New Roman" panose="02020603050405020304" pitchFamily="18" charset="0"/>
                <a:cs typeface="Times New Roman" panose="02020603050405020304" pitchFamily="18" charset="0"/>
              </a:rPr>
              <a:t>Charles Berg</a:t>
            </a:r>
          </a:p>
          <a:p>
            <a:r>
              <a:rPr lang="en-US" sz="1200" dirty="0">
                <a:latin typeface="Times New Roman" panose="02020603050405020304" pitchFamily="18" charset="0"/>
                <a:cs typeface="Times New Roman" panose="02020603050405020304" pitchFamily="18" charset="0"/>
              </a:rPr>
              <a:t>310-321-8771</a:t>
            </a:r>
          </a:p>
          <a:p>
            <a:r>
              <a:rPr lang="en-US" sz="1200" dirty="0">
                <a:latin typeface="Times New Roman" panose="02020603050405020304" pitchFamily="18" charset="0"/>
                <a:cs typeface="Times New Roman" panose="02020603050405020304" pitchFamily="18" charset="0"/>
              </a:rPr>
              <a:t>Email:</a:t>
            </a:r>
          </a:p>
          <a:p>
            <a:endPar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29">
                <a:extLst>
                  <a:ext uri="{A12FA001-AC4F-418D-AE19-62706E023703}">
                    <ahyp:hlinkClr xmlns:ahyp="http://schemas.microsoft.com/office/drawing/2018/hyperlinkcolor" val="tx"/>
                  </a:ext>
                </a:extLst>
              </a:hlinkClick>
            </a:endParaRPr>
          </a:p>
          <a:p>
            <a:r>
              <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29">
                  <a:extLst>
                    <a:ext uri="{A12FA001-AC4F-418D-AE19-62706E023703}">
                      <ahyp:hlinkClr xmlns:ahyp="http://schemas.microsoft.com/office/drawing/2018/hyperlinkcolor" val="tx"/>
                    </a:ext>
                  </a:extLst>
                </a:hlinkClick>
              </a:rPr>
              <a:t>charlesb1297@gmail.com</a:t>
            </a:r>
            <a:r>
              <a:rPr lang="en-US" sz="1200" b="1" kern="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63C6D40-0FB3-C0B9-55FD-81FDBA94A3DE}"/>
              </a:ext>
            </a:extLst>
          </p:cNvPr>
          <p:cNvSpPr txBox="1"/>
          <p:nvPr/>
        </p:nvSpPr>
        <p:spPr>
          <a:xfrm>
            <a:off x="10680231" y="4734749"/>
            <a:ext cx="2403592" cy="830997"/>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Tom Johnson</a:t>
            </a:r>
          </a:p>
          <a:p>
            <a:r>
              <a:rPr lang="en-US" sz="1200" dirty="0">
                <a:latin typeface="Times New Roman" panose="02020603050405020304" pitchFamily="18" charset="0"/>
                <a:cs typeface="Times New Roman" panose="02020603050405020304" pitchFamily="18" charset="0"/>
              </a:rPr>
              <a:t>Parish Advisory </a:t>
            </a:r>
          </a:p>
          <a:p>
            <a:r>
              <a:rPr lang="en-US" sz="1200" dirty="0">
                <a:latin typeface="Times New Roman" panose="02020603050405020304" pitchFamily="18" charset="0"/>
                <a:cs typeface="Times New Roman" panose="02020603050405020304" pitchFamily="18" charset="0"/>
              </a:rPr>
              <a:t>Council President</a:t>
            </a:r>
          </a:p>
          <a:p>
            <a:r>
              <a:rPr lang="en-US" sz="1200" dirty="0">
                <a:latin typeface="Times New Roman" panose="02020603050405020304" pitchFamily="18" charset="0"/>
                <a:cs typeface="Times New Roman" panose="02020603050405020304" pitchFamily="18" charset="0"/>
              </a:rPr>
              <a:t>479-409-1937</a:t>
            </a:r>
          </a:p>
        </p:txBody>
      </p:sp>
      <p:pic>
        <p:nvPicPr>
          <p:cNvPr id="3" name="Picture 2">
            <a:extLst>
              <a:ext uri="{FF2B5EF4-FFF2-40B4-BE49-F238E27FC236}">
                <a16:creationId xmlns:a16="http://schemas.microsoft.com/office/drawing/2014/main" id="{E8BEC241-E0D2-A596-5419-8A6B2DDBF0F1}"/>
              </a:ext>
            </a:extLst>
          </p:cNvPr>
          <p:cNvPicPr>
            <a:picLocks noChangeAspect="1"/>
          </p:cNvPicPr>
          <p:nvPr/>
        </p:nvPicPr>
        <p:blipFill>
          <a:blip r:embed="rId30"/>
          <a:stretch>
            <a:fillRect/>
          </a:stretch>
        </p:blipFill>
        <p:spPr>
          <a:xfrm>
            <a:off x="6152361" y="1452450"/>
            <a:ext cx="5343607" cy="2334970"/>
          </a:xfrm>
          <a:prstGeom prst="rect">
            <a:avLst/>
          </a:prstGeom>
        </p:spPr>
      </p:pic>
      <p:sp>
        <p:nvSpPr>
          <p:cNvPr id="12" name="Rectangle 2">
            <a:extLst>
              <a:ext uri="{FF2B5EF4-FFF2-40B4-BE49-F238E27FC236}">
                <a16:creationId xmlns:a16="http://schemas.microsoft.com/office/drawing/2014/main" id="{7E33D182-C414-9B05-BE45-A458DEDC0A30}"/>
              </a:ext>
            </a:extLst>
          </p:cNvPr>
          <p:cNvSpPr>
            <a:spLocks noChangeArrowheads="1"/>
          </p:cNvSpPr>
          <p:nvPr/>
        </p:nvSpPr>
        <p:spPr bwMode="auto">
          <a:xfrm>
            <a:off x="3064541" y="20596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Our Lady of the Ozarks Shrine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online donations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5" name="Picture 1" descr="Inline image">
            <a:extLst>
              <a:ext uri="{FF2B5EF4-FFF2-40B4-BE49-F238E27FC236}">
                <a16:creationId xmlns:a16="http://schemas.microsoft.com/office/drawing/2014/main" id="{B6A89B61-604D-B667-CC13-A2B5EF6A6CED}"/>
              </a:ext>
            </a:extLst>
          </p:cNvPr>
          <p:cNvPicPr>
            <a:picLocks noChangeAspect="1" noChangeArrowheads="1"/>
          </p:cNvPicPr>
          <p:nvPr/>
        </p:nvPicPr>
        <p:blipFill>
          <a:blip r:embed="rId31" r:link="rId32">
            <a:extLst>
              <a:ext uri="{28A0092B-C50C-407E-A947-70E740481C1C}">
                <a14:useLocalDpi xmlns:a14="http://schemas.microsoft.com/office/drawing/2010/main" val="0"/>
              </a:ext>
            </a:extLst>
          </a:blip>
          <a:srcRect/>
          <a:stretch>
            <a:fillRect/>
          </a:stretch>
        </p:blipFill>
        <p:spPr bwMode="auto">
          <a:xfrm>
            <a:off x="4456439" y="544104"/>
            <a:ext cx="1562100" cy="156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065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75E398-EE5E-4B5A-B71F-FDB0FBB352B9}"/>
              </a:ext>
            </a:extLst>
          </p:cNvPr>
          <p:cNvSpPr txBox="1"/>
          <p:nvPr/>
        </p:nvSpPr>
        <p:spPr>
          <a:xfrm>
            <a:off x="634286" y="521147"/>
            <a:ext cx="5461714" cy="3416320"/>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PLEASE PRAY FOR: </a:t>
            </a:r>
            <a:r>
              <a:rPr lang="en-US" sz="1200" dirty="0">
                <a:latin typeface="Times New Roman" panose="02020603050405020304" pitchFamily="18" charset="0"/>
                <a:cs typeface="Times New Roman" panose="02020603050405020304" pitchFamily="18" charset="0"/>
              </a:rPr>
              <a:t>Geri Badian, Kathy Badian, Dylan Peary, Julie Quirk,  Ronnie Maynar, Greg Howard, Heather Henry, Susie Henry, Raine Hansen, Msgr. Scott Friend, William Garrett, Karen Heater, Bob Edwards, Anita Sultz, Leonard Collins, Jim Wilson &amp; Family, Linda Crowe, Velma &amp; Rudy Kramer, Pat &amp; Loren Hoglund, Carolyn Marshall, Jerry Ramey &amp; Family, Janet Foster, </a:t>
            </a:r>
            <a:r>
              <a:rPr lang="de-DE" sz="1200" dirty="0">
                <a:latin typeface="Times New Roman" panose="02020603050405020304" pitchFamily="18" charset="0"/>
                <a:cs typeface="Times New Roman" panose="02020603050405020304" pitchFamily="18" charset="0"/>
              </a:rPr>
              <a:t>Anna Alexander, Kenneth Trussell, Glenn Warren,</a:t>
            </a:r>
            <a:r>
              <a:rPr lang="en-US" sz="1200" dirty="0">
                <a:latin typeface="Times New Roman" panose="02020603050405020304" pitchFamily="18" charset="0"/>
                <a:cs typeface="Times New Roman" panose="02020603050405020304" pitchFamily="18" charset="0"/>
              </a:rPr>
              <a:t>Toni, Bo &amp; Larry Rota, J. C. Hughes, Tony Kahmann, Patsy Whitaker &amp; grandson Ryan Dalton, Larry Sapone &amp; Family, Kira Sanders &amp; Children, Lisa Beshears, Doug Gillestie, Gene Strickland, Gale Bick, Mary Agnes Lario &amp; Family,</a:t>
            </a:r>
            <a:r>
              <a:rPr lang="it-IT" sz="1200" dirty="0">
                <a:latin typeface="Times New Roman" panose="02020603050405020304" pitchFamily="18" charset="0"/>
                <a:cs typeface="Times New Roman" panose="02020603050405020304" pitchFamily="18" charset="0"/>
              </a:rPr>
              <a:t> Martha &amp; Ed Bellis, Charlene Endsley, Linda Guaine, Debbie McQuiston, Connie BeNard, Steve Raymond, Chris Cronan, </a:t>
            </a:r>
            <a:r>
              <a:rPr lang="en-US" sz="1200" dirty="0">
                <a:latin typeface="Times New Roman" panose="02020603050405020304" pitchFamily="18" charset="0"/>
                <a:cs typeface="Times New Roman" panose="02020603050405020304" pitchFamily="18" charset="0"/>
              </a:rPr>
              <a:t>Alan Torres, Azyuer Morris, Holly Allen, Herman Laurent, Jeff Allen, Judy Jorgensen, Raine Hansen, Jim Campbell, Tina Schones, Lynda Shipley, Richard Pearce, Rita &amp; Tom Johnson, </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Olimpia Ibarra, Jerome Cruz, Kay Ewing, John Fussell, Barb Romano. Linda McKillip, Robbie Baker, Stacy North, Eileen &amp; Tony Rota, Chuck Langland, Destiny Marshall, Bishop Anthony Taylor, Glen Jorgenson, Neelie Tanner, Steve Torres, Shirley &amp; Pete Esch, </a:t>
            </a:r>
            <a:r>
              <a:rPr lang="en-US" sz="1200" dirty="0">
                <a:latin typeface="Times New Roman" panose="02020603050405020304" pitchFamily="18" charset="0"/>
                <a:ea typeface="Times New Roman" panose="02020603050405020304" pitchFamily="18" charset="0"/>
                <a:cs typeface="Times New Roman" panose="02020603050405020304" pitchFamily="18" charset="0"/>
              </a:rPr>
              <a:t>Mark Moore, </a:t>
            </a:r>
            <a:r>
              <a:rPr lang="en-US" sz="1200" kern="0" dirty="0">
                <a:effectLst/>
                <a:latin typeface="Times New Roman" panose="02020603050405020304" pitchFamily="18" charset="0"/>
                <a:ea typeface="Aptos" panose="020B0004020202020204" pitchFamily="34" charset="0"/>
                <a:cs typeface="Times New Roman" panose="02020603050405020304" pitchFamily="18" charset="0"/>
              </a:rPr>
              <a:t> Goldia Stainbrook, Fr. Norman McFall, </a:t>
            </a:r>
            <a:r>
              <a:rPr lang="en-US" sz="1200" dirty="0">
                <a:latin typeface="Times New Roman" panose="02020603050405020304" pitchFamily="18" charset="0"/>
                <a:cs typeface="Times New Roman" panose="02020603050405020304" pitchFamily="18" charset="0"/>
              </a:rPr>
              <a:t>Karen Moriarty, Linday Perez, Annie and Jason, LeAnne Esch Nash, Karen Heater, Chris May, Genn John, Mark Luckas</a:t>
            </a:r>
            <a:endParaRPr lang="it-IT" sz="12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CD67FD3-B8A9-426B-BE06-ABA6D409F0AE}"/>
              </a:ext>
            </a:extLst>
          </p:cNvPr>
          <p:cNvSpPr txBox="1"/>
          <p:nvPr/>
        </p:nvSpPr>
        <p:spPr>
          <a:xfrm>
            <a:off x="6340765" y="568594"/>
            <a:ext cx="5580360" cy="646331"/>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Lector: Mary Ann Kahmann	Sharon Lee	</a:t>
            </a:r>
          </a:p>
          <a:p>
            <a:r>
              <a:rPr lang="en-US" sz="1200" b="1" dirty="0">
                <a:latin typeface="Times New Roman" panose="02020603050405020304" pitchFamily="18" charset="0"/>
                <a:cs typeface="Times New Roman" panose="02020603050405020304" pitchFamily="18" charset="0"/>
              </a:rPr>
              <a:t>EMC’s: Sharon &amp; Victor Lee	Emily Dwyer &amp; Brad Becker</a:t>
            </a:r>
          </a:p>
          <a:p>
            <a:r>
              <a:rPr lang="en-US" sz="1200" b="1" dirty="0">
                <a:latin typeface="Times New Roman" panose="02020603050405020304" pitchFamily="18" charset="0"/>
                <a:cs typeface="Times New Roman" panose="02020603050405020304" pitchFamily="18" charset="0"/>
              </a:rPr>
              <a:t>Usher: Bill Jenkins* &amp; Brad Becker	Brad Becker* &amp; Matt Carlson</a:t>
            </a:r>
          </a:p>
        </p:txBody>
      </p:sp>
      <p:sp>
        <p:nvSpPr>
          <p:cNvPr id="9" name="TextBox 8">
            <a:extLst>
              <a:ext uri="{FF2B5EF4-FFF2-40B4-BE49-F238E27FC236}">
                <a16:creationId xmlns:a16="http://schemas.microsoft.com/office/drawing/2014/main" id="{2E9975B3-54C2-475F-8C2B-616F499217D0}"/>
              </a:ext>
            </a:extLst>
          </p:cNvPr>
          <p:cNvSpPr txBox="1"/>
          <p:nvPr/>
        </p:nvSpPr>
        <p:spPr>
          <a:xfrm>
            <a:off x="6425392" y="5865984"/>
            <a:ext cx="4939312" cy="830997"/>
          </a:xfrm>
          <a:prstGeom prst="rect">
            <a:avLst/>
          </a:prstGeom>
          <a:noFill/>
        </p:spPr>
        <p:txBody>
          <a:bodyPr wrap="square" rtlCol="0" anchor="b">
            <a:spAutoFit/>
          </a:bodyPr>
          <a:lstStyle/>
          <a:p>
            <a:r>
              <a:rPr lang="en-US" sz="1200" dirty="0">
                <a:latin typeface="Times New Roman" panose="02020603050405020304" pitchFamily="18" charset="0"/>
                <a:cs typeface="Times New Roman" panose="02020603050405020304" pitchFamily="18" charset="0"/>
              </a:rPr>
              <a:t>SPECIAL DATES:</a:t>
            </a:r>
          </a:p>
          <a:p>
            <a:r>
              <a:rPr lang="en-US" sz="1200" dirty="0">
                <a:latin typeface="Times New Roman" panose="02020603050405020304" pitchFamily="18" charset="0"/>
                <a:cs typeface="Times New Roman" panose="02020603050405020304" pitchFamily="18" charset="0"/>
              </a:rPr>
              <a:t>Parish Picnic June 14, 2026</a:t>
            </a:r>
          </a:p>
          <a:p>
            <a:r>
              <a:rPr lang="en-US" sz="1200" dirty="0">
                <a:latin typeface="Times New Roman" panose="02020603050405020304" pitchFamily="18" charset="0"/>
                <a:cs typeface="Times New Roman" panose="02020603050405020304" pitchFamily="18" charset="0"/>
              </a:rPr>
              <a:t>October 11, 2026 Pilgrimage</a:t>
            </a:r>
          </a:p>
          <a:p>
            <a:endParaRPr lang="en-US" sz="1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A860819-D6E5-4A13-835B-5A2205EF9515}"/>
              </a:ext>
            </a:extLst>
          </p:cNvPr>
          <p:cNvSpPr txBox="1"/>
          <p:nvPr/>
        </p:nvSpPr>
        <p:spPr>
          <a:xfrm>
            <a:off x="409043" y="6004487"/>
            <a:ext cx="3128241"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Collection: 1/18/26	$569.00</a:t>
            </a:r>
          </a:p>
        </p:txBody>
      </p:sp>
      <p:sp>
        <p:nvSpPr>
          <p:cNvPr id="3" name="TextBox 2">
            <a:extLst>
              <a:ext uri="{FF2B5EF4-FFF2-40B4-BE49-F238E27FC236}">
                <a16:creationId xmlns:a16="http://schemas.microsoft.com/office/drawing/2014/main" id="{01AA3D17-74EE-4537-852B-ACD0B4BFC8A5}"/>
              </a:ext>
            </a:extLst>
          </p:cNvPr>
          <p:cNvSpPr txBox="1"/>
          <p:nvPr/>
        </p:nvSpPr>
        <p:spPr>
          <a:xfrm>
            <a:off x="409043" y="3834659"/>
            <a:ext cx="5735662" cy="1938992"/>
          </a:xfrm>
          <a:prstGeom prst="rect">
            <a:avLst/>
          </a:prstGeom>
          <a:noFill/>
        </p:spPr>
        <p:txBody>
          <a:bodyPr wrap="square" rtlCol="0">
            <a:spAutoFit/>
          </a:bodyPr>
          <a:lstStyle/>
          <a:p>
            <a:pPr marL="171450" marR="0" lvl="0" indent="-171450">
              <a:spcBef>
                <a:spcPts val="0"/>
              </a:spcBef>
              <a:spcAft>
                <a:spcPts val="0"/>
              </a:spcAft>
              <a:buFont typeface="Arial" panose="020B0604020202020204" pitchFamily="34" charset="0"/>
              <a:buChar char="•"/>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There is</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an hour of adoration before Mass on Sunday from </a:t>
            </a:r>
            <a:r>
              <a:rPr lang="en-US" sz="1200" kern="100" dirty="0">
                <a:latin typeface="Times New Roman" panose="02020603050405020304" pitchFamily="18" charset="0"/>
                <a:ea typeface="Calibri" panose="020F0502020204030204" pitchFamily="34" charset="0"/>
                <a:cs typeface="Times New Roman" panose="02020603050405020304" pitchFamily="18" charset="0"/>
              </a:rPr>
              <a:t>7:45</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AM to 8:45AM.</a:t>
            </a:r>
          </a:p>
          <a:p>
            <a:pPr marL="171450" marR="0" lvl="0" indent="-171450">
              <a:spcBef>
                <a:spcPts val="0"/>
              </a:spcBef>
              <a:spcAft>
                <a:spcPts val="0"/>
              </a:spcAft>
              <a:buFont typeface="Arial" panose="020B0604020202020204" pitchFamily="34" charset="0"/>
              <a:buChar char="•"/>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Want an answer to a question about our Catholic Faith? Go to catholic.chat and ask your question.</a:t>
            </a:r>
          </a:p>
          <a:p>
            <a:pPr marL="171450" indent="-171450">
              <a:buFont typeface="Arial" panose="020B0604020202020204" pitchFamily="34" charset="0"/>
              <a:buChar char="•"/>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For free online access to the Catechism of the Catholic Church go to: </a:t>
            </a:r>
            <a:r>
              <a:rPr lang="en-US" sz="1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usccb.org</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There will be adoration of the Blessed Sacrament on the second Friday of every month  from 5:30 to 6:30PM followed by a meatless potluck meal in the parish hall.</a:t>
            </a:r>
          </a:p>
          <a:p>
            <a:pPr marL="171450" marR="0" lvl="0" indent="-171450" algn="just">
              <a:spcBef>
                <a:spcPts val="0"/>
              </a:spcBef>
              <a:spcAft>
                <a:spcPts val="0"/>
              </a:spcAft>
              <a:buFont typeface="Arial" panose="020B0604020202020204" pitchFamily="34" charset="0"/>
              <a:buChar char="•"/>
            </a:pPr>
            <a:r>
              <a:rPr lang="en-US" sz="1200" dirty="0">
                <a:latin typeface="Times New Roman" panose="02020603050405020304" pitchFamily="18" charset="0"/>
                <a:ea typeface="Calibri" panose="020F0502020204030204" pitchFamily="34" charset="0"/>
                <a:cs typeface="Times New Roman" panose="02020603050405020304" pitchFamily="18" charset="0"/>
              </a:rPr>
              <a:t>Dc. Mike will present a teaching on the Mass February 14</a:t>
            </a:r>
            <a:r>
              <a:rPr lang="en-US" sz="12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1200" dirty="0">
                <a:latin typeface="Times New Roman" panose="02020603050405020304" pitchFamily="18" charset="0"/>
                <a:ea typeface="Calibri" panose="020F0502020204030204" pitchFamily="34" charset="0"/>
                <a:cs typeface="Times New Roman" panose="02020603050405020304" pitchFamily="18" charset="0"/>
              </a:rPr>
              <a:t> from 8:00AM to noon. Breakfast and lunch will be provided. Sign up if you plan to attend.</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1" name="TextBox 10">
            <a:extLst>
              <a:ext uri="{FF2B5EF4-FFF2-40B4-BE49-F238E27FC236}">
                <a16:creationId xmlns:a16="http://schemas.microsoft.com/office/drawing/2014/main" id="{EFB26C64-1B35-4C24-A6B0-2ED7DCE657A4}"/>
              </a:ext>
            </a:extLst>
          </p:cNvPr>
          <p:cNvSpPr txBox="1"/>
          <p:nvPr/>
        </p:nvSpPr>
        <p:spPr>
          <a:xfrm>
            <a:off x="21963184" y="3696163"/>
            <a:ext cx="5218715" cy="2308324"/>
          </a:xfrm>
          <a:prstGeom prst="rect">
            <a:avLst/>
          </a:prstGeom>
          <a:noFill/>
        </p:spPr>
        <p:txBody>
          <a:bodyPr wrap="square" rtlCol="0">
            <a:spAutoFit/>
          </a:bodyPr>
          <a:lstStyle/>
          <a:p>
            <a:pPr fontAlgn="base"/>
            <a:r>
              <a:rPr lang="en-US" dirty="0"/>
              <a:t>In the today’s gospel, Christ summarized the ten commandments into two. With the same words used by Moses, He repeated the same call in our first reading: “</a:t>
            </a:r>
            <a:r>
              <a:rPr lang="en-US" i="1" dirty="0"/>
              <a:t>Hear, O Israel! You shall love the Lord your God with all your heart, with all your soul…” Then, he amplified it by adding: “You shall love your neighbor as yourself.” Very important!</a:t>
            </a:r>
            <a:endParaRPr lang="en-US" dirty="0"/>
          </a:p>
          <a:p>
            <a:pPr fontAlgn="base"/>
            <a:r>
              <a:rPr lang="en-US" dirty="0"/>
              <a:t>Withou</a:t>
            </a:r>
          </a:p>
        </p:txBody>
      </p:sp>
      <p:sp>
        <p:nvSpPr>
          <p:cNvPr id="12" name="Rectangle 11">
            <a:extLst>
              <a:ext uri="{FF2B5EF4-FFF2-40B4-BE49-F238E27FC236}">
                <a16:creationId xmlns:a16="http://schemas.microsoft.com/office/drawing/2014/main" id="{CAF3CFB3-6C83-4192-9844-DE1AD7E4C179}"/>
              </a:ext>
            </a:extLst>
          </p:cNvPr>
          <p:cNvSpPr/>
          <p:nvPr/>
        </p:nvSpPr>
        <p:spPr>
          <a:xfrm>
            <a:off x="25050750" y="4564787"/>
            <a:ext cx="6096000" cy="1754326"/>
          </a:xfrm>
          <a:prstGeom prst="rect">
            <a:avLst/>
          </a:prstGeom>
        </p:spPr>
        <p:txBody>
          <a:bodyPr wrap="square">
            <a:spAutoFit/>
          </a:bodyPr>
          <a:lstStyle/>
          <a:p>
            <a:pPr fontAlgn="base"/>
            <a:r>
              <a:rPr lang="en-US" dirty="0"/>
              <a:t>t downplaying or denying the priority of the first commandment, humanly speaking, I think the second is very difficult. If we can obey the second, then we can, and have indeed obeyed the first. This is because, God lives in our neighbor. We cannot hate or do harm to our neighbor for any reason, and still claim we love God, or his commandments.</a:t>
            </a:r>
          </a:p>
        </p:txBody>
      </p:sp>
      <p:sp>
        <p:nvSpPr>
          <p:cNvPr id="16" name="Rectangle 7">
            <a:extLst>
              <a:ext uri="{FF2B5EF4-FFF2-40B4-BE49-F238E27FC236}">
                <a16:creationId xmlns:a16="http://schemas.microsoft.com/office/drawing/2014/main" id="{4F85FE7C-A070-4989-AC30-3C7E8C4D2207}"/>
              </a:ext>
            </a:extLst>
          </p:cNvPr>
          <p:cNvSpPr>
            <a:spLocks noChangeArrowheads="1"/>
          </p:cNvSpPr>
          <p:nvPr/>
        </p:nvSpPr>
        <p:spPr bwMode="auto">
          <a:xfrm flipH="1">
            <a:off x="6340765" y="247212"/>
            <a:ext cx="5598691"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1400" b="1" dirty="0">
                <a:solidFill>
                  <a:srgbClr val="3A3A3A"/>
                </a:solidFill>
                <a:latin typeface="Times New Roman" panose="02020603050405020304" pitchFamily="18" charset="0"/>
                <a:cs typeface="Times New Roman" panose="02020603050405020304" pitchFamily="18" charset="0"/>
              </a:rPr>
              <a:t>January 25			February 1</a:t>
            </a:r>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lang="en-US" altLang="en-US" sz="1400" b="1" dirty="0">
              <a:latin typeface="Times New Roman" panose="02020603050405020304" pitchFamily="18" charset="0"/>
              <a:cs typeface="Times New Roman" panose="02020603050405020304" pitchFamily="18" charset="0"/>
            </a:endParaRPr>
          </a:p>
          <a:p>
            <a:pPr algn="just"/>
            <a:endParaRPr kumimoji="0" lang="en-US" altLang="en-US"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BC24245-A39E-761A-5E47-4A87630F45D7}"/>
              </a:ext>
            </a:extLst>
          </p:cNvPr>
          <p:cNvSpPr txBox="1"/>
          <p:nvPr/>
        </p:nvSpPr>
        <p:spPr>
          <a:xfrm>
            <a:off x="6248960" y="4251940"/>
            <a:ext cx="5672165" cy="138499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Jesus is always coming to meet us, always coming to us along the shore of our lives, as he did with his first disciples.  Whether it is at work or school or time off, whether it is convenient or inconvenient, he is always calling us.  It isn’t just on Sundays or while we’re at Mass, but every day!  He invites us to follow him more closely today than yesterday, to be more passionate for him tomorrow than we are today!</a:t>
            </a:r>
          </a:p>
          <a:p>
            <a:br>
              <a:rPr lang="en-US" sz="1200" dirty="0"/>
            </a:br>
            <a:endParaRPr lang="en-US" sz="1200" dirty="0">
              <a:latin typeface="Times New Roman" panose="02020603050405020304" pitchFamily="18" charset="0"/>
              <a:cs typeface="Times New Roman" panose="02020603050405020304" pitchFamily="18" charset="0"/>
            </a:endParaRPr>
          </a:p>
        </p:txBody>
      </p:sp>
      <p:pic>
        <p:nvPicPr>
          <p:cNvPr id="2050" name="Picture 2" descr="HOMILY/REFLECTION FOR THE THIRD SUNDAY OF LENT YEAR B (2) - Catholic For  Life">
            <a:extLst>
              <a:ext uri="{FF2B5EF4-FFF2-40B4-BE49-F238E27FC236}">
                <a16:creationId xmlns:a16="http://schemas.microsoft.com/office/drawing/2014/main" id="{72E0C763-DC3E-6CD3-2F18-21E6D6051C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1243" y="1214925"/>
            <a:ext cx="5461714" cy="294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324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261726AF9AFB43BD6111259B1BFB2C" ma:contentTypeVersion="3" ma:contentTypeDescription="Create a new document." ma:contentTypeScope="" ma:versionID="81363e7562c8122dcf5056c30364f4b9">
  <xsd:schema xmlns:xsd="http://www.w3.org/2001/XMLSchema" xmlns:xs="http://www.w3.org/2001/XMLSchema" xmlns:p="http://schemas.microsoft.com/office/2006/metadata/properties" xmlns:ns3="ea8e6846-d8c0-4b38-831e-fb5100614b85" targetNamespace="http://schemas.microsoft.com/office/2006/metadata/properties" ma:root="true" ma:fieldsID="fcfffbaf51d574156ea40065c148d54a" ns3:_="">
    <xsd:import namespace="ea8e6846-d8c0-4b38-831e-fb5100614b85"/>
    <xsd:element name="properties">
      <xsd:complexType>
        <xsd:sequence>
          <xsd:element name="documentManagement">
            <xsd:complexType>
              <xsd:all>
                <xsd:element ref="ns3:MediaServiceMetadata" minOccurs="0"/>
                <xsd:element ref="ns3:MediaServiceFastMetadata"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8e6846-d8c0-4b38-831e-fb5100614b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ea8e6846-d8c0-4b38-831e-fb5100614b8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F3266E-6D97-47B3-808B-DC2F9102E4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8e6846-d8c0-4b38-831e-fb5100614b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2A2008-1685-457C-BB77-9363288678B3}">
  <ds:schemaRefs>
    <ds:schemaRef ds:uri="http://schemas.openxmlformats.org/package/2006/metadata/core-propertie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ea8e6846-d8c0-4b38-831e-fb5100614b85"/>
    <ds:schemaRef ds:uri="http://schemas.microsoft.com/office/2006/metadata/properties"/>
  </ds:schemaRefs>
</ds:datastoreItem>
</file>

<file path=customXml/itemProps3.xml><?xml version="1.0" encoding="utf-8"?>
<ds:datastoreItem xmlns:ds="http://schemas.openxmlformats.org/officeDocument/2006/customXml" ds:itemID="{1DAD9375-EA36-4D21-84EF-6BCA92CC16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27441</TotalTime>
  <Words>995</Words>
  <Application>Microsoft Office PowerPoint</Application>
  <PresentationFormat>Widescreen</PresentationFormat>
  <Paragraphs>114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Henry</dc:creator>
  <cp:lastModifiedBy>Mike Henry</cp:lastModifiedBy>
  <cp:revision>2100</cp:revision>
  <cp:lastPrinted>2025-12-02T16:56:52Z</cp:lastPrinted>
  <dcterms:created xsi:type="dcterms:W3CDTF">2019-02-15T18:34:12Z</dcterms:created>
  <dcterms:modified xsi:type="dcterms:W3CDTF">2026-01-21T17:10:45Z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0x01010066261726AF9AFB43BD6111259B1BFB2C</vt:lpwstr>
  </property>
</Properties>
</file>