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614" autoAdjust="0"/>
  </p:normalViewPr>
  <p:slideViewPr>
    <p:cSldViewPr snapToGrid="0">
      <p:cViewPr varScale="1">
        <p:scale>
          <a:sx n="68" d="100"/>
          <a:sy n="68" d="100"/>
        </p:scale>
        <p:origin x="1219" y="5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 y="22"/>
            <a:ext cx="3038475" cy="466725"/>
          </a:xfrm>
          <a:prstGeom prst="rect">
            <a:avLst/>
          </a:prstGeom>
        </p:spPr>
        <p:txBody>
          <a:bodyPr vert="horz" lIns="86493" tIns="43247" rIns="86493" bIns="43247" rtlCol="0"/>
          <a:lstStyle>
            <a:lvl1pPr algn="l">
              <a:defRPr sz="1100"/>
            </a:lvl1pPr>
          </a:lstStyle>
          <a:p>
            <a:endParaRPr lang="en-US" dirty="0"/>
          </a:p>
        </p:txBody>
      </p:sp>
      <p:sp>
        <p:nvSpPr>
          <p:cNvPr id="3" name="Date Placeholder 2"/>
          <p:cNvSpPr>
            <a:spLocks noGrp="1"/>
          </p:cNvSpPr>
          <p:nvPr>
            <p:ph type="dt" idx="1"/>
          </p:nvPr>
        </p:nvSpPr>
        <p:spPr>
          <a:xfrm>
            <a:off x="3970365" y="22"/>
            <a:ext cx="3038475" cy="466725"/>
          </a:xfrm>
          <a:prstGeom prst="rect">
            <a:avLst/>
          </a:prstGeom>
        </p:spPr>
        <p:txBody>
          <a:bodyPr vert="horz" lIns="86493" tIns="43247" rIns="86493" bIns="43247" rtlCol="0"/>
          <a:lstStyle>
            <a:lvl1pPr algn="r">
              <a:defRPr sz="1100"/>
            </a:lvl1pPr>
          </a:lstStyle>
          <a:p>
            <a:fld id="{9AB1786A-9A6C-4213-8232-D9CCABFB4493}" type="datetimeFigureOut">
              <a:rPr lang="en-US" smtClean="0"/>
              <a:t>4/8/2025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6493" tIns="43247" rIns="86493" bIns="43247" rtlCol="0" anchor="ctr"/>
          <a:lstStyle/>
          <a:p>
            <a:endParaRPr lang="en-US" dirty="0"/>
          </a:p>
        </p:txBody>
      </p:sp>
      <p:sp>
        <p:nvSpPr>
          <p:cNvPr id="5" name="Notes Placeholder 4"/>
          <p:cNvSpPr>
            <a:spLocks noGrp="1"/>
          </p:cNvSpPr>
          <p:nvPr>
            <p:ph type="body" sz="quarter" idx="3"/>
          </p:nvPr>
        </p:nvSpPr>
        <p:spPr>
          <a:xfrm>
            <a:off x="701684" y="4473584"/>
            <a:ext cx="5607050" cy="3660775"/>
          </a:xfrm>
          <a:prstGeom prst="rect">
            <a:avLst/>
          </a:prstGeom>
        </p:spPr>
        <p:txBody>
          <a:bodyPr vert="horz" lIns="86493" tIns="43247" rIns="86493" bIns="432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7" y="8829697"/>
            <a:ext cx="3038475" cy="466725"/>
          </a:xfrm>
          <a:prstGeom prst="rect">
            <a:avLst/>
          </a:prstGeom>
        </p:spPr>
        <p:txBody>
          <a:bodyPr vert="horz" lIns="86493" tIns="43247" rIns="86493" bIns="4324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365" y="8829697"/>
            <a:ext cx="3038475" cy="466725"/>
          </a:xfrm>
          <a:prstGeom prst="rect">
            <a:avLst/>
          </a:prstGeom>
        </p:spPr>
        <p:txBody>
          <a:bodyPr vert="horz" lIns="86493" tIns="43247" rIns="86493" bIns="43247" rtlCol="0" anchor="b"/>
          <a:lstStyle>
            <a:lvl1pPr algn="r">
              <a:defRPr sz="1100"/>
            </a:lvl1pPr>
          </a:lstStyle>
          <a:p>
            <a:fld id="{1A82DBBF-377E-489A-BE94-DB9EABDE6645}" type="slidenum">
              <a:rPr lang="en-US" smtClean="0"/>
              <a:t>‹#›</a:t>
            </a:fld>
            <a:endParaRPr lang="en-US" dirty="0"/>
          </a:p>
        </p:txBody>
      </p:sp>
    </p:spTree>
    <p:extLst>
      <p:ext uri="{BB962C8B-B14F-4D97-AF65-F5344CB8AC3E}">
        <p14:creationId xmlns:p14="http://schemas.microsoft.com/office/powerpoint/2010/main" val="61840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82DBBF-377E-489A-BE94-DB9EABDE6645}" type="slidenum">
              <a:rPr lang="en-US" smtClean="0"/>
              <a:t>1</a:t>
            </a:fld>
            <a:endParaRPr lang="en-US" dirty="0"/>
          </a:p>
        </p:txBody>
      </p:sp>
    </p:spTree>
    <p:extLst>
      <p:ext uri="{BB962C8B-B14F-4D97-AF65-F5344CB8AC3E}">
        <p14:creationId xmlns:p14="http://schemas.microsoft.com/office/powerpoint/2010/main" val="70070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DBBF-377E-489A-BE94-DB9EABDE6645}" type="slidenum">
              <a:rPr lang="en-US" smtClean="0"/>
              <a:t>2</a:t>
            </a:fld>
            <a:endParaRPr lang="en-US" dirty="0"/>
          </a:p>
        </p:txBody>
      </p:sp>
    </p:spTree>
    <p:extLst>
      <p:ext uri="{BB962C8B-B14F-4D97-AF65-F5344CB8AC3E}">
        <p14:creationId xmlns:p14="http://schemas.microsoft.com/office/powerpoint/2010/main" val="216560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2043-DC90-43B6-86CB-9A15091C7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37CF6-A4ED-48DF-BE28-E99F8BDB9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B397ED-FAD5-4794-AF92-B101276A2461}"/>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C1FB3360-BB9F-4BD8-BE42-1091ED6D9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8D05CB-5FDD-4574-8921-71C24B0B1DFC}"/>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327332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D029-A51E-40F9-9BDF-387BB4554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62B3FD-623F-4741-A46A-F24C371017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3891B-B4EE-432A-9CC6-ACA49A811C0C}"/>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3ACFEA7E-1D91-4381-9A79-B4B5008CF4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9F041D-2A66-40A7-B9C9-84C4EA53E05D}"/>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32908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6FAD4-7CF3-4163-8C13-B8F71E7DE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1C7E1-D667-4DD8-99BA-68AFF0BEED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6522E-D4B3-4BC2-9785-D2979978359E}"/>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6DA80BD1-5F76-4667-B97A-A8652D551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65D0A-0EF2-4910-B1F0-6A49E1EF52DB}"/>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06905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5AD5-F196-4D9B-B747-D4A4D36D7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C27F3-13AD-4EBD-9229-8928590F4D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90F77-07EF-4F14-BAC5-46C68E70F782}"/>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E8C46F7E-8DD9-45A1-A4E7-A3DCF57CC9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5C8EC-1512-47A2-BD83-9295B3B4BA79}"/>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78341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E410-4492-4E15-91A3-31AEEF6CC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CBB6-93E7-4FAE-BF89-66C349637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2C8B6C-D9A0-48F1-B299-5DC385A173E0}"/>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3C6A7118-4B10-4D1B-9579-8C871E6EA2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AE71DD-6185-4384-9441-58E0C3D80843}"/>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318799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3331-65C7-4503-9B04-6F13B8035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AF754-2F47-4195-9CF3-C9E695DE6F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E06C6C-A614-48D9-A1E1-B04C867FC0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8A7ECA-A3D2-45F7-8A64-59ED5C6585FA}"/>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6" name="Footer Placeholder 5">
            <a:extLst>
              <a:ext uri="{FF2B5EF4-FFF2-40B4-BE49-F238E27FC236}">
                <a16:creationId xmlns:a16="http://schemas.microsoft.com/office/drawing/2014/main" id="{9D6ED1CE-2ABD-494D-BC5C-179C6EB22C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B19AE3-7621-4383-9811-687E933376D8}"/>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94843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C9DE-2695-4DC9-BA39-07554000AC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3BA63-DE6C-4723-A53E-080F850EE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C1ED39-B398-4FDD-A42E-C39D5567DC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54335F-1785-4908-866F-E98D99F9E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273DBD-FC6C-433E-8974-F08AE71610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9AA11-2E5E-40BF-9D70-BBBAAF6AD38F}"/>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8" name="Footer Placeholder 7">
            <a:extLst>
              <a:ext uri="{FF2B5EF4-FFF2-40B4-BE49-F238E27FC236}">
                <a16:creationId xmlns:a16="http://schemas.microsoft.com/office/drawing/2014/main" id="{830FAB56-E8AE-4C3A-8A06-97D30BAF9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2DACB0-6F55-46BD-8BC5-4209522FCDED}"/>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80328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E0F9-63BA-4F34-85C9-359DF5BBA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7ADB7-AC37-420B-8679-1C24BCD033D0}"/>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4" name="Footer Placeholder 3">
            <a:extLst>
              <a:ext uri="{FF2B5EF4-FFF2-40B4-BE49-F238E27FC236}">
                <a16:creationId xmlns:a16="http://schemas.microsoft.com/office/drawing/2014/main" id="{4BA5083C-EB67-4663-8329-9E29759486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A11296-6A67-4900-BB2F-DB523BD304A2}"/>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421235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B3C81-93A5-4B40-A83B-676754015C98}"/>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3" name="Footer Placeholder 2">
            <a:extLst>
              <a:ext uri="{FF2B5EF4-FFF2-40B4-BE49-F238E27FC236}">
                <a16:creationId xmlns:a16="http://schemas.microsoft.com/office/drawing/2014/main" id="{9D90A890-7C21-4723-A905-2EE5AACB91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538C36-83CC-450A-A0D8-AF19F907A3EC}"/>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64726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2E7F-0858-4F5F-9659-28AAE151A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52A5-858A-4DA3-9C44-F0EEDE813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AFD4A-64F9-497A-8FC9-90E65366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BB6F4-C471-4253-9657-01F7AD21C689}"/>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6" name="Footer Placeholder 5">
            <a:extLst>
              <a:ext uri="{FF2B5EF4-FFF2-40B4-BE49-F238E27FC236}">
                <a16:creationId xmlns:a16="http://schemas.microsoft.com/office/drawing/2014/main" id="{BF73D3DF-54E6-4216-8683-BA29B00A7E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48547F-49DC-406B-AAB3-06645902BE58}"/>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2361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5E3D-BC54-45C8-A08E-E57397A76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E0F56-0521-4D92-AB04-902D97404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BEB950-27F2-4E7D-8C07-173EC9028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5FF9DA-7484-45D6-AAB2-CAD3200EE00E}"/>
              </a:ext>
            </a:extLst>
          </p:cNvPr>
          <p:cNvSpPr>
            <a:spLocks noGrp="1"/>
          </p:cNvSpPr>
          <p:nvPr>
            <p:ph type="dt" sz="half" idx="10"/>
          </p:nvPr>
        </p:nvSpPr>
        <p:spPr/>
        <p:txBody>
          <a:bodyPr/>
          <a:lstStyle/>
          <a:p>
            <a:fld id="{B7667B50-BFA4-43B3-BA4F-6CB76370BEF7}" type="datetimeFigureOut">
              <a:rPr lang="en-US" smtClean="0"/>
              <a:t>4/8/2025</a:t>
            </a:fld>
            <a:endParaRPr lang="en-US" dirty="0"/>
          </a:p>
        </p:txBody>
      </p:sp>
      <p:sp>
        <p:nvSpPr>
          <p:cNvPr id="6" name="Footer Placeholder 5">
            <a:extLst>
              <a:ext uri="{FF2B5EF4-FFF2-40B4-BE49-F238E27FC236}">
                <a16:creationId xmlns:a16="http://schemas.microsoft.com/office/drawing/2014/main" id="{D996A0BF-01DE-4347-8874-CF5B6104D2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9E8E83-7D94-4294-810B-8C9A29458D70}"/>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23393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0FB6E-9123-48BB-8410-BEBE0343C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A8251-FAB0-4D9A-AED3-F44E06357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8547B-6ECD-4C10-8FB3-9F6C47DA4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67B50-BFA4-43B3-BA4F-6CB76370BEF7}" type="datetimeFigureOut">
              <a:rPr lang="en-US" smtClean="0"/>
              <a:t>4/8/2025</a:t>
            </a:fld>
            <a:endParaRPr lang="en-US" dirty="0"/>
          </a:p>
        </p:txBody>
      </p:sp>
      <p:sp>
        <p:nvSpPr>
          <p:cNvPr id="5" name="Footer Placeholder 4">
            <a:extLst>
              <a:ext uri="{FF2B5EF4-FFF2-40B4-BE49-F238E27FC236}">
                <a16:creationId xmlns:a16="http://schemas.microsoft.com/office/drawing/2014/main" id="{743F7A3C-BA2B-43E2-A3B0-073088CFE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A92F2F-FE41-4235-B8A1-F01B0BCBC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26A16-F7A9-4508-A116-4C433F1A52A1}" type="slidenum">
              <a:rPr lang="en-US" smtClean="0"/>
              <a:t>‹#›</a:t>
            </a:fld>
            <a:endParaRPr lang="en-US" dirty="0"/>
          </a:p>
        </p:txBody>
      </p:sp>
    </p:spTree>
    <p:extLst>
      <p:ext uri="{BB962C8B-B14F-4D97-AF65-F5344CB8AC3E}">
        <p14:creationId xmlns:p14="http://schemas.microsoft.com/office/powerpoint/2010/main" val="7006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bible.usccb.org/bible/Psalms/69?8" TargetMode="External"/><Relationship Id="rId18" Type="http://schemas.openxmlformats.org/officeDocument/2006/relationships/hyperlink" Target="https://bible.usccb.org/bible/psalms/116?12" TargetMode="External"/><Relationship Id="rId26" Type="http://schemas.openxmlformats.org/officeDocument/2006/relationships/hyperlink" Target="https://bible.usccb.org/bible/Psalms/104?1" TargetMode="External"/><Relationship Id="rId3" Type="http://schemas.openxmlformats.org/officeDocument/2006/relationships/hyperlink" Target="https://bible.usccb.org/bible/2samuel/15?13" TargetMode="External"/><Relationship Id="rId21" Type="http://schemas.openxmlformats.org/officeDocument/2006/relationships/hyperlink" Target="https://bible.usccb.org/bible/isaiah/52?13" TargetMode="External"/><Relationship Id="rId34" Type="http://schemas.openxmlformats.org/officeDocument/2006/relationships/image" Target="../media/image1.JPG"/><Relationship Id="rId7" Type="http://schemas.openxmlformats.org/officeDocument/2006/relationships/hyperlink" Target="https://bible.usccb.org/bible/Isaiah/49?1" TargetMode="External"/><Relationship Id="rId12" Type="http://schemas.openxmlformats.org/officeDocument/2006/relationships/hyperlink" Target="https://bible.usccb.org/bible/psalms/113?1" TargetMode="External"/><Relationship Id="rId17" Type="http://schemas.openxmlformats.org/officeDocument/2006/relationships/hyperlink" Target="https://bible.usccb.org/bible/Psalms/105?4" TargetMode="External"/><Relationship Id="rId25" Type="http://schemas.openxmlformats.org/officeDocument/2006/relationships/hyperlink" Target="https://bible.usccb.org/bible/Genesis/1?1" TargetMode="External"/><Relationship Id="rId33" Type="http://schemas.openxmlformats.org/officeDocument/2006/relationships/hyperlink" Target="https://bible.usccb.org/bible/john/20?1" TargetMode="External"/><Relationship Id="rId2" Type="http://schemas.openxmlformats.org/officeDocument/2006/relationships/notesSlide" Target="../notesSlides/notesSlide1.xml"/><Relationship Id="rId16" Type="http://schemas.openxmlformats.org/officeDocument/2006/relationships/hyperlink" Target="https://bible.usccb.org/bible/Psalms/1?1" TargetMode="External"/><Relationship Id="rId20" Type="http://schemas.openxmlformats.org/officeDocument/2006/relationships/hyperlink" Target="https://bible.usccb.org/bible/john/13?1" TargetMode="External"/><Relationship Id="rId29" Type="http://schemas.openxmlformats.org/officeDocument/2006/relationships/hyperlink" Target="https://bible.usccb.org/bible/acts/10?34" TargetMode="External"/><Relationship Id="rId1" Type="http://schemas.openxmlformats.org/officeDocument/2006/relationships/slideLayout" Target="../slideLayouts/slideLayout7.xml"/><Relationship Id="rId6" Type="http://schemas.openxmlformats.org/officeDocument/2006/relationships/hyperlink" Target="https://bible.usccb.org/bible/john/12?1" TargetMode="External"/><Relationship Id="rId11" Type="http://schemas.openxmlformats.org/officeDocument/2006/relationships/hyperlink" Target="https://bible.usccb.org/bible/Isaiah/50?4" TargetMode="External"/><Relationship Id="rId24" Type="http://schemas.openxmlformats.org/officeDocument/2006/relationships/hyperlink" Target="https://bible.usccb.org/bible/john/18?1" TargetMode="External"/><Relationship Id="rId32" Type="http://schemas.openxmlformats.org/officeDocument/2006/relationships/hyperlink" Target="https://bible.usccb.org/bible/colossians/3?1" TargetMode="External"/><Relationship Id="rId5" Type="http://schemas.openxmlformats.org/officeDocument/2006/relationships/hyperlink" Target="https://bible.usccb.org/bible/Psalms/27?1" TargetMode="External"/><Relationship Id="rId15" Type="http://schemas.openxmlformats.org/officeDocument/2006/relationships/hyperlink" Target="https://bible.usccb.org/bible/exodus/12?1" TargetMode="External"/><Relationship Id="rId23" Type="http://schemas.openxmlformats.org/officeDocument/2006/relationships/hyperlink" Target="https://bible.usccb.org/bible/hebrews/4?14" TargetMode="External"/><Relationship Id="rId28" Type="http://schemas.openxmlformats.org/officeDocument/2006/relationships/hyperlink" Target="https://bible.usccb.org/bible/luke/24?1" TargetMode="External"/><Relationship Id="rId10" Type="http://schemas.openxmlformats.org/officeDocument/2006/relationships/hyperlink" Target="https://bible.usccb.org/bible/john/13?21" TargetMode="External"/><Relationship Id="rId19" Type="http://schemas.openxmlformats.org/officeDocument/2006/relationships/hyperlink" Target="https://bible.usccb.org/bible/1corinthians/11?23" TargetMode="External"/><Relationship Id="rId31" Type="http://schemas.openxmlformats.org/officeDocument/2006/relationships/hyperlink" Target="https://bible.usccb.org/bible/psalms/118?1" TargetMode="External"/><Relationship Id="rId4" Type="http://schemas.openxmlformats.org/officeDocument/2006/relationships/hyperlink" Target="https://bible.usccb.org/bible/Isaiah/42?1" TargetMode="External"/><Relationship Id="rId9" Type="http://schemas.openxmlformats.org/officeDocument/2006/relationships/hyperlink" Target="https://bible.usccb.org/bible/Psalms/71?1" TargetMode="External"/><Relationship Id="rId14" Type="http://schemas.openxmlformats.org/officeDocument/2006/relationships/hyperlink" Target="https://bible.usccb.org/bible/matthew/26?14" TargetMode="External"/><Relationship Id="rId22" Type="http://schemas.openxmlformats.org/officeDocument/2006/relationships/hyperlink" Target="https://bible.usccb.org/bible/psalms/31?2" TargetMode="External"/><Relationship Id="rId27" Type="http://schemas.openxmlformats.org/officeDocument/2006/relationships/hyperlink" Target="https://bible.usccb.org/bible/Genesis/22?1" TargetMode="External"/><Relationship Id="rId30" Type="http://schemas.openxmlformats.org/officeDocument/2006/relationships/hyperlink" Target="https://bible.usccb.org/bible/psalms/126?1" TargetMode="External"/><Relationship Id="rId35" Type="http://schemas.openxmlformats.org/officeDocument/2006/relationships/hyperlink" Target="mailto:charlesb1297@gmail.com" TargetMode="External"/><Relationship Id="rId8" Type="http://schemas.openxmlformats.org/officeDocument/2006/relationships/hyperlink" Target="https://bible.usccb.org/bible/psalms/4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640402-F3DF-4853-83C1-11FE800C031C}"/>
              </a:ext>
            </a:extLst>
          </p:cNvPr>
          <p:cNvSpPr/>
          <p:nvPr/>
        </p:nvSpPr>
        <p:spPr>
          <a:xfrm>
            <a:off x="327264" y="886547"/>
            <a:ext cx="5690294" cy="5816977"/>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		          Mass Readings</a:t>
            </a:r>
          </a:p>
          <a:p>
            <a:r>
              <a:rPr lang="en-US" sz="1200" b="1" dirty="0">
                <a:latin typeface="Times New Roman" panose="02020603050405020304" pitchFamily="18" charset="0"/>
                <a:cs typeface="Times New Roman" panose="02020603050405020304" pitchFamily="18" charset="0"/>
              </a:rPr>
              <a:t>		            April 14-20</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Mon:</a:t>
            </a:r>
            <a:r>
              <a:rPr lang="en-US" sz="1200" b="1"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200" b="1"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Isaiah 42:1-7</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 </a:t>
            </a:r>
            <a:r>
              <a:rPr lang="en-US" sz="1200" b="1"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27:1, 2, 3, 13-14</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John 12:1-11</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Tues: </a:t>
            </a:r>
            <a:r>
              <a:rPr lang="en-US" sz="1200" b="1" i="0" u="none"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Isaiah 49:1-6</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a:t>
            </a:r>
            <a:r>
              <a:rPr lang="de-DE" sz="1200" b="1" i="0" u="none" strike="noStrike"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de-DE" sz="1200" b="1" i="0" u="none" strike="noStrike"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71:1-2, 3-4a, 5ab-6ab, 15 and 17</a:t>
            </a:r>
            <a:endParaRPr lang="de-DE"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John 13:21-33, 36-38</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Wed: </a:t>
            </a:r>
            <a:r>
              <a:rPr lang="en-US" sz="1200" b="1" i="0" u="none" strike="noStrike" dirty="0">
                <a:effectLst/>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Isaiah 50:4-9a</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PS:</a:t>
            </a:r>
            <a:r>
              <a:rPr lang="en-US" sz="1200" b="1" dirty="0">
                <a:latin typeface="Times New Roman" panose="02020603050405020304" pitchFamily="18" charset="0"/>
                <a:cs typeface="Times New Roman" panose="02020603050405020304" pitchFamily="18" charset="0"/>
              </a:rPr>
              <a:t> </a:t>
            </a:r>
            <a:r>
              <a:rPr lang="en-US" sz="1200" b="1" i="0" u="none" strike="noStrike" dirty="0">
                <a:effectLst/>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69:8-10, 21-22, 31 and 33-34</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Matthew 26:14-25</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Thu: </a:t>
            </a:r>
            <a:r>
              <a:rPr lang="en-US" sz="1200" b="1" i="0" u="none" strike="noStrike" dirty="0">
                <a:effectLst/>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Exodus 12:1-8, 11-14</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a:t>
            </a:r>
            <a:r>
              <a:rPr lang="en-US" sz="1200" b="1" i="0" u="none" strike="noStrike" dirty="0">
                <a:effectLst/>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 </a:t>
            </a:r>
            <a:r>
              <a:rPr lang="en-US" sz="1200" b="1" i="0" u="none" strike="noStrike" dirty="0">
                <a:effectLst/>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 </a:t>
            </a:r>
            <a:r>
              <a:rPr lang="en-US" sz="1200" b="1" i="0" u="none" strike="noStrike" dirty="0">
                <a:effectLst/>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116:12-13, 15-16bc, 17-18.</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1 Corinthians 11:23-26</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John 13:1-15</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rPr>
              <a:t>Fri: </a:t>
            </a:r>
            <a:r>
              <a:rPr lang="en-US" sz="1200" b="1" i="0" u="none" strike="noStrike" dirty="0">
                <a:effectLst/>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Isaiah 52:13—53:12</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 </a:t>
            </a:r>
            <a:r>
              <a:rPr lang="en-US" sz="1200" b="1" i="0" u="none" strike="noStrike" dirty="0">
                <a:effectLst/>
                <a:latin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val="tx"/>
                    </a:ext>
                  </a:extLst>
                </a:hlinkClick>
              </a:rPr>
              <a:t> 31:2, 6, 12-13, 15-16, 17, 25</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Hebrews 4:14-16; 5:7-9</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24">
                  <a:extLst>
                    <a:ext uri="{A12FA001-AC4F-418D-AE19-62706E023703}">
                      <ahyp:hlinkClr xmlns:ahyp="http://schemas.microsoft.com/office/drawing/2018/hyperlinkcolor" val="tx"/>
                    </a:ext>
                  </a:extLst>
                </a:hlinkClick>
              </a:rPr>
              <a:t>John 18:1—19:42</a:t>
            </a: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Sat: </a:t>
            </a:r>
            <a:r>
              <a:rPr lang="en-US" sz="1200" b="1" i="0" u="none" strike="noStrike" dirty="0">
                <a:effectLst/>
                <a:latin typeface="Times New Roman" panose="02020603050405020304" pitchFamily="18" charset="0"/>
                <a:cs typeface="Times New Roman" panose="02020603050405020304" pitchFamily="18" charset="0"/>
                <a:hlinkClick r:id="rId25">
                  <a:extLst>
                    <a:ext uri="{A12FA001-AC4F-418D-AE19-62706E023703}">
                      <ahyp:hlinkClr xmlns:ahyp="http://schemas.microsoft.com/office/drawing/2018/hyperlinkcolor" val="tx"/>
                    </a:ext>
                  </a:extLst>
                </a:hlinkClick>
              </a:rPr>
              <a:t>Genesis 1:1—2:2</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 </a:t>
            </a:r>
            <a:r>
              <a:rPr lang="en-US" sz="1200" b="1" i="0" u="none" strike="noStrike" dirty="0">
                <a:effectLst/>
                <a:latin typeface="Times New Roman" panose="02020603050405020304" pitchFamily="18" charset="0"/>
                <a:cs typeface="Times New Roman" panose="02020603050405020304" pitchFamily="18" charset="0"/>
                <a:hlinkClick r:id="rId26">
                  <a:extLst>
                    <a:ext uri="{A12FA001-AC4F-418D-AE19-62706E023703}">
                      <ahyp:hlinkClr xmlns:ahyp="http://schemas.microsoft.com/office/drawing/2018/hyperlinkcolor" val="tx"/>
                    </a:ext>
                  </a:extLst>
                </a:hlinkClick>
              </a:rPr>
              <a:t>104:1-2, 5-6, 10, 12, 13-14, 24, 35</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27">
                  <a:extLst>
                    <a:ext uri="{A12FA001-AC4F-418D-AE19-62706E023703}">
                      <ahyp:hlinkClr xmlns:ahyp="http://schemas.microsoft.com/office/drawing/2018/hyperlinkcolor" val="tx"/>
                    </a:ext>
                  </a:extLst>
                </a:hlinkClick>
              </a:rPr>
              <a:t>Genesis 22:1-18</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28">
                  <a:extLst>
                    <a:ext uri="{A12FA001-AC4F-418D-AE19-62706E023703}">
                      <ahyp:hlinkClr xmlns:ahyp="http://schemas.microsoft.com/office/drawing/2018/hyperlinkcolor" val="tx"/>
                    </a:ext>
                  </a:extLst>
                </a:hlinkClick>
              </a:rPr>
              <a:t>Luke 24:1-12</a:t>
            </a: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Sun: </a:t>
            </a:r>
            <a:r>
              <a:rPr lang="en-US" sz="1200" b="1" i="0" u="none" strike="noStrike" dirty="0">
                <a:effectLst/>
                <a:latin typeface="Times New Roman" panose="02020603050405020304" pitchFamily="18" charset="0"/>
                <a:cs typeface="Times New Roman" panose="02020603050405020304" pitchFamily="18" charset="0"/>
                <a:hlinkClick r:id="rId29">
                  <a:extLst>
                    <a:ext uri="{A12FA001-AC4F-418D-AE19-62706E023703}">
                      <ahyp:hlinkClr xmlns:ahyp="http://schemas.microsoft.com/office/drawing/2018/hyperlinkcolor" val="tx"/>
                    </a:ext>
                  </a:extLst>
                </a:hlinkClick>
              </a:rPr>
              <a:t>Acts 10:34a, 37-43</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PS: </a:t>
            </a:r>
            <a:r>
              <a:rPr lang="en-US" sz="1200" b="1" i="0" u="none" strike="noStrike" dirty="0">
                <a:effectLst/>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 </a:t>
            </a:r>
            <a:r>
              <a:rPr lang="en-US" sz="1200" b="1" i="0" u="none" strike="noStrike" dirty="0">
                <a:effectLst/>
                <a:latin typeface="Times New Roman" panose="02020603050405020304" pitchFamily="18" charset="0"/>
                <a:cs typeface="Times New Roman" panose="02020603050405020304" pitchFamily="18" charset="0"/>
                <a:hlinkClick r:id="rId31">
                  <a:extLst>
                    <a:ext uri="{A12FA001-AC4F-418D-AE19-62706E023703}">
                      <ahyp:hlinkClr xmlns:ahyp="http://schemas.microsoft.com/office/drawing/2018/hyperlinkcolor" val="tx"/>
                    </a:ext>
                  </a:extLst>
                </a:hlinkClick>
              </a:rPr>
              <a:t>118:1-2, 16-17, 22-23</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32">
                  <a:extLst>
                    <a:ext uri="{A12FA001-AC4F-418D-AE19-62706E023703}">
                      <ahyp:hlinkClr xmlns:ahyp="http://schemas.microsoft.com/office/drawing/2018/hyperlinkcolor" val="tx"/>
                    </a:ext>
                  </a:extLst>
                </a:hlinkClick>
              </a:rPr>
              <a:t>Colossians 3:1-4</a:t>
            </a:r>
            <a:endParaRPr lang="en-US" sz="1200" b="1" i="0" u="none" strike="noStrike" dirty="0">
              <a:effectLst/>
              <a:latin typeface="Times New Roman" panose="02020603050405020304" pitchFamily="18" charset="0"/>
              <a:cs typeface="Times New Roman" panose="02020603050405020304" pitchFamily="18" charset="0"/>
            </a:endParaRPr>
          </a:p>
          <a:p>
            <a:r>
              <a:rPr lang="en-US" sz="1200" b="1" i="0" u="none" strike="noStrike" dirty="0">
                <a:effectLst/>
                <a:latin typeface="Times New Roman" panose="02020603050405020304" pitchFamily="18" charset="0"/>
                <a:cs typeface="Times New Roman" panose="02020603050405020304" pitchFamily="18" charset="0"/>
                <a:hlinkClick r:id="rId33">
                  <a:extLst>
                    <a:ext uri="{A12FA001-AC4F-418D-AE19-62706E023703}">
                      <ahyp:hlinkClr xmlns:ahyp="http://schemas.microsoft.com/office/drawing/2018/hyperlinkcolor" val="tx"/>
                    </a:ext>
                  </a:extLst>
                </a:hlinkClick>
              </a:rPr>
              <a:t>John 20:1-9</a:t>
            </a:r>
            <a:endParaRPr lang="en-US" sz="1200" b="1" i="0" u="none" strike="noStrike" dirty="0">
              <a:effectLst/>
              <a:latin typeface="Times New Roman" panose="02020603050405020304" pitchFamily="18" charset="0"/>
              <a:cs typeface="Times New Roman" panose="02020603050405020304" pitchFamily="18" charset="0"/>
            </a:endParaRPr>
          </a:p>
          <a:p>
            <a:endParaRPr lang="en-US" sz="1200" b="1" i="0" u="none" strike="noStrike" dirty="0">
              <a:effectLst/>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Conference of Catholic Bishops website: www.usccb.org/bible</a:t>
            </a:r>
          </a:p>
          <a:p>
            <a:endParaRPr lang="en-US" sz="1200" dirty="0"/>
          </a:p>
        </p:txBody>
      </p:sp>
      <p:sp>
        <p:nvSpPr>
          <p:cNvPr id="5" name="TextBox 4">
            <a:extLst>
              <a:ext uri="{FF2B5EF4-FFF2-40B4-BE49-F238E27FC236}">
                <a16:creationId xmlns:a16="http://schemas.microsoft.com/office/drawing/2014/main" id="{71CB82FC-1BF6-4F6E-982F-467D96B8FBEF}"/>
              </a:ext>
            </a:extLst>
          </p:cNvPr>
          <p:cNvSpPr txBox="1"/>
          <p:nvPr/>
        </p:nvSpPr>
        <p:spPr>
          <a:xfrm>
            <a:off x="5865133" y="188919"/>
            <a:ext cx="5964753" cy="6658233"/>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		       April 13, 2025</a:t>
            </a:r>
            <a:endParaRPr lang="en-US" sz="2000" b="1" dirty="0">
              <a:highlight>
                <a:srgbClr val="FFFFFF"/>
              </a:highlight>
              <a:latin typeface="Times New Roman" panose="02020603050405020304" pitchFamily="18" charset="0"/>
              <a:cs typeface="Times New Roman" panose="02020603050405020304" pitchFamily="18" charset="0"/>
            </a:endParaRPr>
          </a:p>
          <a:p>
            <a:pPr fontAlgn="base">
              <a:spcAft>
                <a:spcPts val="375"/>
              </a:spcAft>
            </a:pPr>
            <a:r>
              <a:rPr lang="en-US" sz="2000" b="1" dirty="0">
                <a:highlight>
                  <a:srgbClr val="FFFFFF"/>
                </a:highlight>
                <a:latin typeface="Times New Roman" panose="02020603050405020304" pitchFamily="18" charset="0"/>
                <a:cs typeface="Times New Roman" panose="02020603050405020304" pitchFamily="18" charset="0"/>
              </a:rPr>
              <a:t>	        	Palm Sunday</a:t>
            </a:r>
            <a:endParaRPr lang="en-US" sz="1200" b="1" dirty="0">
              <a:latin typeface="Times New Roman" panose="02020603050405020304" pitchFamily="18" charset="0"/>
              <a:cs typeface="Times New Roman" panose="02020603050405020304" pitchFamily="18" charset="0"/>
            </a:endParaRPr>
          </a:p>
          <a:p>
            <a:pPr algn="l" fontAlgn="base">
              <a:spcAft>
                <a:spcPts val="375"/>
              </a:spcAft>
            </a:pPr>
            <a:r>
              <a:rPr lang="en-US" sz="12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OUR LADY OF THE OZARKS SHRINE</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		         </a:t>
            </a:r>
          </a:p>
          <a:p>
            <a:r>
              <a:rPr lang="en-US" sz="1200" b="1" dirty="0"/>
              <a:t>		  </a:t>
            </a:r>
            <a:r>
              <a:rPr lang="en-US" sz="1200" b="1" dirty="0">
                <a:latin typeface="Times New Roman" panose="02020603050405020304" pitchFamily="18" charset="0"/>
                <a:cs typeface="Times New Roman" panose="02020603050405020304" pitchFamily="18" charset="0"/>
              </a:rPr>
              <a:t>SHRINE SCHEDULE	</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	Adoration of the Blessed Sacrament 7:45 to 8:45AM</a:t>
            </a:r>
          </a:p>
          <a:p>
            <a:r>
              <a:rPr lang="en-US" sz="1200" b="1" dirty="0">
                <a:latin typeface="Times New Roman" panose="02020603050405020304" pitchFamily="18" charset="0"/>
                <a:cs typeface="Times New Roman" panose="02020603050405020304" pitchFamily="18" charset="0"/>
              </a:rPr>
              <a:t>	RECONCILLATION: 8:30AM  Every Sunday</a:t>
            </a:r>
          </a:p>
          <a:p>
            <a:r>
              <a:rPr lang="en-US" sz="1200" b="1" dirty="0">
                <a:latin typeface="Times New Roman" panose="02020603050405020304" pitchFamily="18" charset="0"/>
                <a:cs typeface="Times New Roman" panose="02020603050405020304" pitchFamily="18" charset="0"/>
              </a:rPr>
              <a:t>	MASS: 9</a:t>
            </a:r>
            <a:r>
              <a:rPr lang="en-US" sz="1200" b="1" dirty="0">
                <a:latin typeface="Times New Roman" panose="02020603050405020304" pitchFamily="18" charset="0"/>
                <a:cs typeface="Times New Roman" panose="02020603050405020304" pitchFamily="18" charset="0"/>
                <a:sym typeface="Wingdings" panose="05000000000000000000" pitchFamily="2" charset="2"/>
              </a:rPr>
              <a:t>:00AM</a:t>
            </a:r>
            <a:r>
              <a:rPr lang="en-US" sz="1200" b="1" dirty="0">
                <a:latin typeface="Times New Roman" panose="02020603050405020304" pitchFamily="18" charset="0"/>
                <a:cs typeface="Times New Roman" panose="02020603050405020304" pitchFamily="18" charset="0"/>
              </a:rPr>
              <a:t> Every Sunday</a:t>
            </a:r>
          </a:p>
          <a:p>
            <a:r>
              <a:rPr lang="en-US" sz="1200" dirty="0"/>
              <a:t>		</a:t>
            </a:r>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Website: www.ourladyoftheozarksshrine.org</a:t>
            </a:r>
          </a:p>
        </p:txBody>
      </p:sp>
      <p:sp>
        <p:nvSpPr>
          <p:cNvPr id="6" name="TextBox 5">
            <a:extLst>
              <a:ext uri="{FF2B5EF4-FFF2-40B4-BE49-F238E27FC236}">
                <a16:creationId xmlns:a16="http://schemas.microsoft.com/office/drawing/2014/main" id="{43160009-C552-42DB-ADCA-ACE34E893187}"/>
              </a:ext>
            </a:extLst>
          </p:cNvPr>
          <p:cNvSpPr txBox="1"/>
          <p:nvPr/>
        </p:nvSpPr>
        <p:spPr>
          <a:xfrm>
            <a:off x="6174443" y="5292422"/>
            <a:ext cx="1197315" cy="1015663"/>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Pastor</a:t>
            </a:r>
          </a:p>
          <a:p>
            <a:r>
              <a:rPr lang="en-US" sz="1200" dirty="0">
                <a:latin typeface="Times New Roman" panose="02020603050405020304" pitchFamily="18" charset="0"/>
                <a:cs typeface="Times New Roman" panose="02020603050405020304" pitchFamily="18" charset="0"/>
              </a:rPr>
              <a:t>Fr. Jason Tyler</a:t>
            </a:r>
          </a:p>
          <a:p>
            <a:r>
              <a:rPr lang="en-US" sz="1200" dirty="0">
                <a:latin typeface="Times New Roman" panose="02020603050405020304" pitchFamily="18" charset="0"/>
                <a:cs typeface="Times New Roman" panose="02020603050405020304" pitchFamily="18" charset="0"/>
              </a:rPr>
              <a:t>St. Joseph </a:t>
            </a:r>
          </a:p>
          <a:p>
            <a:r>
              <a:rPr lang="sv-SE" sz="1200" dirty="0">
                <a:latin typeface="Times New Roman" panose="02020603050405020304" pitchFamily="18" charset="0"/>
                <a:cs typeface="Times New Roman" panose="02020603050405020304" pitchFamily="18" charset="0"/>
              </a:rPr>
              <a:t>Fayetteville, AR</a:t>
            </a:r>
          </a:p>
          <a:p>
            <a:r>
              <a:rPr lang="sv-SE" sz="1200" dirty="0">
                <a:latin typeface="Times New Roman" panose="02020603050405020304" pitchFamily="18" charset="0"/>
                <a:cs typeface="Times New Roman" panose="02020603050405020304" pitchFamily="18" charset="0"/>
              </a:rPr>
              <a:t>(479-442-0890)</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AFDF26-5FCE-4526-B2E9-D7D97BA4C694}"/>
              </a:ext>
            </a:extLst>
          </p:cNvPr>
          <p:cNvSpPr txBox="1"/>
          <p:nvPr/>
        </p:nvSpPr>
        <p:spPr>
          <a:xfrm>
            <a:off x="5640224" y="3003847"/>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7F5F692E-CFBE-4206-8753-3861CE0A32A7}"/>
              </a:ext>
            </a:extLst>
          </p:cNvPr>
          <p:cNvSpPr txBox="1"/>
          <p:nvPr/>
        </p:nvSpPr>
        <p:spPr>
          <a:xfrm>
            <a:off x="8295545" y="5292422"/>
            <a:ext cx="1673279"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Associate Pastor</a:t>
            </a:r>
          </a:p>
          <a:p>
            <a:r>
              <a:rPr lang="en-US" sz="1200" dirty="0">
                <a:latin typeface="Times New Roman" panose="02020603050405020304" pitchFamily="18" charset="0"/>
                <a:cs typeface="Times New Roman" panose="02020603050405020304" pitchFamily="18" charset="0"/>
              </a:rPr>
              <a:t>Fr. Martin Dara</a:t>
            </a:r>
          </a:p>
          <a:p>
            <a:r>
              <a:rPr lang="en-US" sz="1200" dirty="0">
                <a:latin typeface="Times New Roman" panose="02020603050405020304" pitchFamily="18" charset="0"/>
                <a:cs typeface="Times New Roman" panose="02020603050405020304" pitchFamily="18" charset="0"/>
              </a:rPr>
              <a:t>St. Joseph </a:t>
            </a:r>
          </a:p>
          <a:p>
            <a:r>
              <a:rPr lang="en-US" sz="1200" dirty="0">
                <a:latin typeface="Times New Roman" panose="02020603050405020304" pitchFamily="18" charset="0"/>
                <a:cs typeface="Times New Roman" panose="02020603050405020304" pitchFamily="18" charset="0"/>
              </a:rPr>
              <a:t>Fayetteville</a:t>
            </a:r>
            <a:r>
              <a:rPr lang="sv-SE" sz="1200" dirty="0">
                <a:latin typeface="Times New Roman" panose="02020603050405020304" pitchFamily="18" charset="0"/>
                <a:cs typeface="Times New Roman" panose="02020603050405020304" pitchFamily="18" charset="0"/>
              </a:rPr>
              <a:t>, AR</a:t>
            </a:r>
          </a:p>
          <a:p>
            <a:r>
              <a:rPr lang="sv-SE"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479-442-0890)</a:t>
            </a:r>
          </a:p>
          <a:p>
            <a:endParaRPr lang="en-US" sz="1200" dirty="0"/>
          </a:p>
        </p:txBody>
      </p:sp>
      <p:sp>
        <p:nvSpPr>
          <p:cNvPr id="10" name="TextBox 9">
            <a:extLst>
              <a:ext uri="{FF2B5EF4-FFF2-40B4-BE49-F238E27FC236}">
                <a16:creationId xmlns:a16="http://schemas.microsoft.com/office/drawing/2014/main" id="{D43841EC-5FC4-4918-AC5C-B467783CEC4E}"/>
              </a:ext>
            </a:extLst>
          </p:cNvPr>
          <p:cNvSpPr txBox="1"/>
          <p:nvPr/>
        </p:nvSpPr>
        <p:spPr>
          <a:xfrm>
            <a:off x="9399477" y="5292422"/>
            <a:ext cx="2046718"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Parish Administrator</a:t>
            </a:r>
          </a:p>
          <a:p>
            <a:r>
              <a:rPr lang="en-US" sz="1200" dirty="0">
                <a:latin typeface="Times New Roman" panose="02020603050405020304" pitchFamily="18" charset="0"/>
                <a:cs typeface="Times New Roman" panose="02020603050405020304" pitchFamily="18" charset="0"/>
              </a:rPr>
              <a:t>Dc. Mike Henry</a:t>
            </a:r>
          </a:p>
          <a:p>
            <a:r>
              <a:rPr lang="en-US" sz="1200" dirty="0">
                <a:latin typeface="Times New Roman" panose="02020603050405020304" pitchFamily="18" charset="0"/>
                <a:cs typeface="Times New Roman" panose="02020603050405020304" pitchFamily="18" charset="0"/>
              </a:rPr>
              <a:t>(479-530-3792</a:t>
            </a:r>
          </a:p>
          <a:p>
            <a:r>
              <a:rPr lang="en-US" sz="1200" dirty="0">
                <a:latin typeface="Times New Roman" panose="02020603050405020304" pitchFamily="18" charset="0"/>
                <a:cs typeface="Times New Roman" panose="02020603050405020304" pitchFamily="18" charset="0"/>
              </a:rPr>
              <a:t>Email: mhenry@coldwellbankerhmf.com</a:t>
            </a:r>
          </a:p>
        </p:txBody>
      </p:sp>
      <p:pic>
        <p:nvPicPr>
          <p:cNvPr id="12" name="Picture 11" descr="A large brick building with grass in front of a house&#10;&#10;Description automatically generated">
            <a:extLst>
              <a:ext uri="{FF2B5EF4-FFF2-40B4-BE49-F238E27FC236}">
                <a16:creationId xmlns:a16="http://schemas.microsoft.com/office/drawing/2014/main" id="{6EFB385C-3FB8-4EC8-A6DF-B36F20E655B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554624" y="1031244"/>
            <a:ext cx="4622334" cy="2331067"/>
          </a:xfrm>
          <a:prstGeom prst="rect">
            <a:avLst/>
          </a:prstGeom>
        </p:spPr>
      </p:pic>
      <p:sp>
        <p:nvSpPr>
          <p:cNvPr id="2" name="TextBox 1">
            <a:extLst>
              <a:ext uri="{FF2B5EF4-FFF2-40B4-BE49-F238E27FC236}">
                <a16:creationId xmlns:a16="http://schemas.microsoft.com/office/drawing/2014/main" id="{A86E43C3-BCB1-39A9-6737-F7595509A205}"/>
              </a:ext>
            </a:extLst>
          </p:cNvPr>
          <p:cNvSpPr txBox="1"/>
          <p:nvPr/>
        </p:nvSpPr>
        <p:spPr>
          <a:xfrm>
            <a:off x="7267266" y="5292422"/>
            <a:ext cx="1911101" cy="120032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Music Director</a:t>
            </a:r>
          </a:p>
          <a:p>
            <a:r>
              <a:rPr lang="en-US" sz="1200" dirty="0">
                <a:latin typeface="Times New Roman" panose="02020603050405020304" pitchFamily="18" charset="0"/>
                <a:cs typeface="Times New Roman" panose="02020603050405020304" pitchFamily="18" charset="0"/>
              </a:rPr>
              <a:t>Charles Berg</a:t>
            </a:r>
          </a:p>
          <a:p>
            <a:r>
              <a:rPr lang="en-US" sz="1200" dirty="0">
                <a:latin typeface="Times New Roman" panose="02020603050405020304" pitchFamily="18" charset="0"/>
                <a:cs typeface="Times New Roman" panose="02020603050405020304" pitchFamily="18" charset="0"/>
              </a:rPr>
              <a:t>310-321-8771</a:t>
            </a:r>
          </a:p>
          <a:p>
            <a:r>
              <a:rPr lang="en-US" sz="1200" dirty="0">
                <a:latin typeface="Times New Roman" panose="02020603050405020304" pitchFamily="18" charset="0"/>
                <a:cs typeface="Times New Roman" panose="02020603050405020304" pitchFamily="18" charset="0"/>
              </a:rPr>
              <a:t>Email:</a:t>
            </a:r>
          </a:p>
          <a:p>
            <a:endParaRPr lang="en-US" sz="1200" b="1" u="sng" kern="0" dirty="0">
              <a:effectLst/>
              <a:latin typeface="Times New Roman" panose="02020603050405020304" pitchFamily="18" charset="0"/>
              <a:ea typeface="Aptos" panose="020B000402020202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endParaRPr>
          </a:p>
          <a:p>
            <a:r>
              <a:rPr lang="en-US" sz="1200" b="1" u="sng" kern="0" dirty="0">
                <a:effectLst/>
                <a:latin typeface="Times New Roman" panose="02020603050405020304" pitchFamily="18" charset="0"/>
                <a:ea typeface="Aptos" panose="020B000402020202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charlesb1297@gmail.com</a:t>
            </a:r>
            <a:r>
              <a:rPr lang="en-US" sz="1200" b="1"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63C6D40-0FB3-C0B9-55FD-81FDBA94A3DE}"/>
              </a:ext>
            </a:extLst>
          </p:cNvPr>
          <p:cNvSpPr txBox="1"/>
          <p:nvPr/>
        </p:nvSpPr>
        <p:spPr>
          <a:xfrm>
            <a:off x="10680231" y="5292422"/>
            <a:ext cx="2403592"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Tom Johnson</a:t>
            </a:r>
          </a:p>
          <a:p>
            <a:r>
              <a:rPr lang="en-US" sz="1200" dirty="0">
                <a:latin typeface="Times New Roman" panose="02020603050405020304" pitchFamily="18" charset="0"/>
                <a:cs typeface="Times New Roman" panose="02020603050405020304" pitchFamily="18" charset="0"/>
              </a:rPr>
              <a:t>Parish Advisory </a:t>
            </a:r>
          </a:p>
          <a:p>
            <a:r>
              <a:rPr lang="en-US" sz="1200" dirty="0">
                <a:latin typeface="Times New Roman" panose="02020603050405020304" pitchFamily="18" charset="0"/>
                <a:cs typeface="Times New Roman" panose="02020603050405020304" pitchFamily="18" charset="0"/>
              </a:rPr>
              <a:t>Council President</a:t>
            </a:r>
          </a:p>
          <a:p>
            <a:r>
              <a:rPr lang="en-US" sz="1200" dirty="0">
                <a:latin typeface="Times New Roman" panose="02020603050405020304" pitchFamily="18" charset="0"/>
                <a:cs typeface="Times New Roman" panose="02020603050405020304" pitchFamily="18" charset="0"/>
              </a:rPr>
              <a:t>479-409-1937</a:t>
            </a:r>
          </a:p>
        </p:txBody>
      </p:sp>
    </p:spTree>
    <p:extLst>
      <p:ext uri="{BB962C8B-B14F-4D97-AF65-F5344CB8AC3E}">
        <p14:creationId xmlns:p14="http://schemas.microsoft.com/office/powerpoint/2010/main" val="330106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5E398-EE5E-4B5A-B71F-FDB0FBB352B9}"/>
              </a:ext>
            </a:extLst>
          </p:cNvPr>
          <p:cNvSpPr txBox="1"/>
          <p:nvPr/>
        </p:nvSpPr>
        <p:spPr>
          <a:xfrm>
            <a:off x="574253" y="381000"/>
            <a:ext cx="5461714" cy="3231654"/>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PLEASE PRAY FOR: </a:t>
            </a:r>
            <a:r>
              <a:rPr lang="en-US" sz="1200" dirty="0">
                <a:latin typeface="Times New Roman" panose="02020603050405020304" pitchFamily="18" charset="0"/>
                <a:cs typeface="Times New Roman" panose="02020603050405020304" pitchFamily="18" charset="0"/>
              </a:rPr>
              <a:t>Geri Badian, Kathy Badian, Dylan Peary, Julie Quirk,  Ronnie Maynar, Greg Howard, Heather Henry, Susie Henry, Raine Hansen, Msgr. Scott Friend, William Garrett, Lanny &amp; Karen Heater, Bob Edwards, Anita Sultz, Leonard Collins, Jim Wilson &amp; Family, Linda Crowe, Velma &amp; Rudy Kramer, Pat &amp; Loren Hoglund, Carolyn Marshall, Jerry Ramey &amp; Family, Janet Foster, </a:t>
            </a:r>
            <a:r>
              <a:rPr lang="de-DE" sz="1200" dirty="0">
                <a:latin typeface="Times New Roman" panose="02020603050405020304" pitchFamily="18" charset="0"/>
                <a:cs typeface="Times New Roman" panose="02020603050405020304" pitchFamily="18" charset="0"/>
              </a:rPr>
              <a:t>Anna Alexander, Kenneth Trussell, Glenn Warren,</a:t>
            </a:r>
            <a:r>
              <a:rPr lang="en-US" sz="1200" dirty="0">
                <a:latin typeface="Times New Roman" panose="02020603050405020304" pitchFamily="18" charset="0"/>
                <a:cs typeface="Times New Roman" panose="02020603050405020304" pitchFamily="18" charset="0"/>
              </a:rPr>
              <a:t>Toni, Bo &amp; Larry Rota, J. C. Hughes, Tony Kahmann, Patsy Whitaker &amp; grandson Ryan Dalton, Larry Sapone &amp; Family, Kira Sanders &amp; Children, Lisa Beshears, Doug Gillestie, Gene Strickland, Gale Bick, Mary Agnes Lario &amp; Family,</a:t>
            </a:r>
            <a:r>
              <a:rPr lang="it-IT" sz="1200" dirty="0">
                <a:latin typeface="Times New Roman" panose="02020603050405020304" pitchFamily="18" charset="0"/>
                <a:cs typeface="Times New Roman" panose="02020603050405020304" pitchFamily="18" charset="0"/>
              </a:rPr>
              <a:t> Martha &amp; Ed Bellis, Charlene Endsley, Linda Guaine, Debbie McQuiston, Connie BeNard, the Johnson Family, Steve Raymond, Chris Cronan, </a:t>
            </a:r>
            <a:r>
              <a:rPr lang="en-US" sz="1200" dirty="0">
                <a:latin typeface="Times New Roman" panose="02020603050405020304" pitchFamily="18" charset="0"/>
                <a:cs typeface="Times New Roman" panose="02020603050405020304" pitchFamily="18" charset="0"/>
              </a:rPr>
              <a:t>Alan Torres, Azyuer Morris, Holly Allen, Nancy and Herman Laurent, Jeff Allen, Judy Jorgensen, Raine Hansen, Toni Hansen, Jim Campbell, Tina Schones, Lynda Shipley, Richard Pearce, Rita &amp; Tom Johnson,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Olimpia Ibarra, Jerome Cruz, Kay Ewing, John Fussell, Barb Romano. Linda McKillip, Robbie Baker, Stacy North, Eileen &amp; Tony Rota, Chuck Langland, Destiny Marshall, Patti Titcombe, Genn John, Bishop Anthony Taylor, Glen Jorgenson, Neelie Tanner, Steve Torres, Shirley &amp; Pete Esch</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Mark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Moore, </a:t>
            </a:r>
            <a:r>
              <a:rPr lang="en-US" sz="1200" kern="0" dirty="0">
                <a:effectLst/>
                <a:latin typeface="Times New Roman" panose="02020603050405020304" pitchFamily="18" charset="0"/>
                <a:ea typeface="Aptos" panose="020B0004020202020204" pitchFamily="34" charset="0"/>
                <a:cs typeface="Times New Roman" panose="02020603050405020304" pitchFamily="18" charset="0"/>
              </a:rPr>
              <a:t>Esther Leverton, Goldia Stainbrook</a:t>
            </a:r>
            <a:endParaRPr lang="it-IT"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D67FD3-B8A9-426B-BE06-ABA6D409F0AE}"/>
              </a:ext>
            </a:extLst>
          </p:cNvPr>
          <p:cNvSpPr txBox="1"/>
          <p:nvPr/>
        </p:nvSpPr>
        <p:spPr>
          <a:xfrm>
            <a:off x="6340765" y="568594"/>
            <a:ext cx="5580360" cy="83099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Lector: Don Kitchen		Mary Ann Kahmann	</a:t>
            </a:r>
          </a:p>
          <a:p>
            <a:r>
              <a:rPr lang="en-US" sz="1200" b="1" dirty="0">
                <a:latin typeface="Times New Roman" panose="02020603050405020304" pitchFamily="18" charset="0"/>
                <a:cs typeface="Times New Roman" panose="02020603050405020304" pitchFamily="18" charset="0"/>
              </a:rPr>
              <a:t>EMC’s: Tony Romano &amp; Brad Becker	Emily Dwyer a&amp; Janet Foster</a:t>
            </a:r>
          </a:p>
          <a:p>
            <a:r>
              <a:rPr lang="en-US" sz="1200" b="1" dirty="0">
                <a:latin typeface="Times New Roman" panose="02020603050405020304" pitchFamily="18" charset="0"/>
                <a:cs typeface="Times New Roman" panose="02020603050405020304" pitchFamily="18" charset="0"/>
              </a:rPr>
              <a:t>Usher: Alan Laiche* &amp; Bill Jenkins	Bill Jenkins* &amp; Brad Becker	</a:t>
            </a:r>
          </a:p>
        </p:txBody>
      </p:sp>
      <p:sp>
        <p:nvSpPr>
          <p:cNvPr id="9" name="TextBox 8">
            <a:extLst>
              <a:ext uri="{FF2B5EF4-FFF2-40B4-BE49-F238E27FC236}">
                <a16:creationId xmlns:a16="http://schemas.microsoft.com/office/drawing/2014/main" id="{2E9975B3-54C2-475F-8C2B-616F499217D0}"/>
              </a:ext>
            </a:extLst>
          </p:cNvPr>
          <p:cNvSpPr txBox="1"/>
          <p:nvPr/>
        </p:nvSpPr>
        <p:spPr>
          <a:xfrm>
            <a:off x="6661289" y="5967593"/>
            <a:ext cx="4939312" cy="830997"/>
          </a:xfrm>
          <a:prstGeom prst="rect">
            <a:avLst/>
          </a:prstGeom>
          <a:noFill/>
        </p:spPr>
        <p:txBody>
          <a:bodyPr wrap="square" rtlCol="0" anchor="b">
            <a:spAutoFit/>
          </a:bodyPr>
          <a:lstStyle/>
          <a:p>
            <a:r>
              <a:rPr lang="en-US" sz="1200" dirty="0">
                <a:latin typeface="Times New Roman" panose="02020603050405020304" pitchFamily="18" charset="0"/>
                <a:cs typeface="Times New Roman" panose="02020603050405020304" pitchFamily="18" charset="0"/>
              </a:rPr>
              <a:t>SPECIAL DATES:</a:t>
            </a:r>
          </a:p>
          <a:p>
            <a:r>
              <a:rPr lang="en-US" sz="1200" dirty="0">
                <a:latin typeface="Times New Roman" panose="02020603050405020304" pitchFamily="18" charset="0"/>
                <a:cs typeface="Times New Roman" panose="02020603050405020304" pitchFamily="18" charset="0"/>
              </a:rPr>
              <a:t>Parish Picnic June 15, 2025</a:t>
            </a:r>
          </a:p>
          <a:p>
            <a:r>
              <a:rPr lang="en-US" sz="1200" dirty="0">
                <a:latin typeface="Times New Roman" panose="02020603050405020304" pitchFamily="18" charset="0"/>
                <a:cs typeface="Times New Roman" panose="02020603050405020304" pitchFamily="18" charset="0"/>
              </a:rPr>
              <a:t>October 12, 2025 Pilgrimage</a:t>
            </a:r>
          </a:p>
          <a:p>
            <a:endParaRPr lang="en-US" sz="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860819-D6E5-4A13-835B-5A2205EF9515}"/>
              </a:ext>
            </a:extLst>
          </p:cNvPr>
          <p:cNvSpPr txBox="1"/>
          <p:nvPr/>
        </p:nvSpPr>
        <p:spPr>
          <a:xfrm>
            <a:off x="360338" y="6281485"/>
            <a:ext cx="721414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Collection: 4-6-25	 $1251.00</a:t>
            </a:r>
          </a:p>
        </p:txBody>
      </p:sp>
      <p:sp>
        <p:nvSpPr>
          <p:cNvPr id="3" name="TextBox 2">
            <a:extLst>
              <a:ext uri="{FF2B5EF4-FFF2-40B4-BE49-F238E27FC236}">
                <a16:creationId xmlns:a16="http://schemas.microsoft.com/office/drawing/2014/main" id="{01AA3D17-74EE-4537-852B-ACD0B4BFC8A5}"/>
              </a:ext>
            </a:extLst>
          </p:cNvPr>
          <p:cNvSpPr txBox="1"/>
          <p:nvPr/>
        </p:nvSpPr>
        <p:spPr>
          <a:xfrm>
            <a:off x="351867" y="3505381"/>
            <a:ext cx="5735662" cy="4401205"/>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There is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an hour of adoration before Mass on Sunday from </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7:45</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AM to 8:45AM.</a:t>
            </a:r>
          </a:p>
          <a:p>
            <a:pPr marL="171450" marR="0" lvl="0" indent="-171450">
              <a:spcBef>
                <a:spcPts val="0"/>
              </a:spcBef>
              <a:spcAft>
                <a:spcPts val="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Want an answer to a question about our Catholic Faith? Go to catholic.chat and ask your question.</a:t>
            </a:r>
          </a:p>
          <a:p>
            <a:pPr marL="171450" indent="-171450">
              <a:buFont typeface="Arial" panose="020B0604020202020204" pitchFamily="34" charset="0"/>
              <a:buChar cha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For free online access to the Catechism of the Catholic Church go to: </a:t>
            </a:r>
            <a:r>
              <a:rPr lang="en-US" sz="12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usccb.org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will be adoration of the Blessed Sacrament on the second Friday of every month  from 5:30 to 6:30PM followed by a meatless potluck meal in the parish hall. </a:t>
            </a:r>
          </a:p>
          <a:p>
            <a:pPr marL="171450" marR="0" lvl="0" indent="-171450" algn="just">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April 17</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 Holy Thursday. Mass is at 6:00PM. April 18</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 Good Friday. The Good Friday service is at 6:00PM.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Saturday April 19th is M&amp;N Augustine Foundation Easter Feed, we will provide 2000 meals. Rita will hand out Turkeys after Mass, if anyone wants to cook for this event. See Rita Johnson </a:t>
            </a:r>
          </a:p>
          <a:p>
            <a:pPr marL="171450" marR="0" lvl="0" indent="-171450" algn="just">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Flowers for Easter Sunday. If anyone would like to place flowers at the alter in honor of a loved one, just bring them before Mass, and place them at the foot of the altar. They can be fresh vases, or blooming plants. For more info see Rita Johnson </a:t>
            </a:r>
          </a:p>
          <a:p>
            <a:pPr marL="171450" marR="0" lvl="0" indent="-171450" algn="just">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FB26C64-1B35-4C24-A6B0-2ED7DCE657A4}"/>
              </a:ext>
            </a:extLst>
          </p:cNvPr>
          <p:cNvSpPr txBox="1"/>
          <p:nvPr/>
        </p:nvSpPr>
        <p:spPr>
          <a:xfrm>
            <a:off x="21963184" y="3696163"/>
            <a:ext cx="5218715" cy="2308324"/>
          </a:xfrm>
          <a:prstGeom prst="rect">
            <a:avLst/>
          </a:prstGeom>
          <a:noFill/>
        </p:spPr>
        <p:txBody>
          <a:bodyPr wrap="square" rtlCol="0">
            <a:spAutoFit/>
          </a:bodyPr>
          <a:lstStyle/>
          <a:p>
            <a:pPr fontAlgn="base"/>
            <a:r>
              <a:rPr lang="en-US" dirty="0"/>
              <a:t>In the today’s gospel, Christ summarized the ten commandments into two. With the same words used by Moses, He repeated the same call in our first reading: “</a:t>
            </a:r>
            <a:r>
              <a:rPr lang="en-US" i="1" dirty="0"/>
              <a:t>Hear, O Israel! You shall love the Lord your God with all your heart, with all your soul…” Then, he amplified it by adding: “You shall love your neighbor as yourself.” Very important!</a:t>
            </a:r>
            <a:endParaRPr lang="en-US" dirty="0"/>
          </a:p>
          <a:p>
            <a:pPr fontAlgn="base"/>
            <a:r>
              <a:rPr lang="en-US" dirty="0"/>
              <a:t>Withou</a:t>
            </a:r>
          </a:p>
        </p:txBody>
      </p:sp>
      <p:sp>
        <p:nvSpPr>
          <p:cNvPr id="12" name="Rectangle 11">
            <a:extLst>
              <a:ext uri="{FF2B5EF4-FFF2-40B4-BE49-F238E27FC236}">
                <a16:creationId xmlns:a16="http://schemas.microsoft.com/office/drawing/2014/main" id="{CAF3CFB3-6C83-4192-9844-DE1AD7E4C179}"/>
              </a:ext>
            </a:extLst>
          </p:cNvPr>
          <p:cNvSpPr/>
          <p:nvPr/>
        </p:nvSpPr>
        <p:spPr>
          <a:xfrm>
            <a:off x="25050750" y="4564787"/>
            <a:ext cx="6096000" cy="1754326"/>
          </a:xfrm>
          <a:prstGeom prst="rect">
            <a:avLst/>
          </a:prstGeom>
        </p:spPr>
        <p:txBody>
          <a:bodyPr>
            <a:spAutoFit/>
          </a:bodyPr>
          <a:lstStyle/>
          <a:p>
            <a:pPr fontAlgn="base"/>
            <a:r>
              <a:rPr lang="en-US" dirty="0"/>
              <a:t>t downplaying or denying the priority of the first commandment, humanly speaking, I think the second is very difficult. If we can obey the second, then we can, and have indeed obeyed the first. This is because, God lives in our neighbor. We cannot hate or do harm to our neighbor for any reason, and still claim we love God, or his commandments.</a:t>
            </a:r>
          </a:p>
        </p:txBody>
      </p:sp>
      <p:sp>
        <p:nvSpPr>
          <p:cNvPr id="16" name="Rectangle 7">
            <a:extLst>
              <a:ext uri="{FF2B5EF4-FFF2-40B4-BE49-F238E27FC236}">
                <a16:creationId xmlns:a16="http://schemas.microsoft.com/office/drawing/2014/main" id="{4F85FE7C-A070-4989-AC30-3C7E8C4D2207}"/>
              </a:ext>
            </a:extLst>
          </p:cNvPr>
          <p:cNvSpPr>
            <a:spLocks noChangeArrowheads="1"/>
          </p:cNvSpPr>
          <p:nvPr/>
        </p:nvSpPr>
        <p:spPr bwMode="auto">
          <a:xfrm flipH="1">
            <a:off x="6258353" y="59410"/>
            <a:ext cx="546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br>
              <a:rPr kumimoji="0" lang="en-US" altLang="en-US" sz="1400" b="1" i="0" u="none" strike="noStrike" cap="none" normalizeH="0" baseline="0" dirty="0">
                <a:ln>
                  <a:noFill/>
                </a:ln>
                <a:solidFill>
                  <a:srgbClr val="3A3A3A"/>
                </a:solidFill>
                <a:effectLst/>
                <a:latin typeface="Lato"/>
              </a:rPr>
            </a:br>
            <a:r>
              <a:rPr kumimoji="0" lang="en-US" altLang="en-US" sz="1400" b="1"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Sunday April 13		 Sunday April 20</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08831BD-EEB0-E8D9-CB75-3DD8ABB0708E}"/>
              </a:ext>
            </a:extLst>
          </p:cNvPr>
          <p:cNvSpPr txBox="1"/>
          <p:nvPr/>
        </p:nvSpPr>
        <p:spPr>
          <a:xfrm>
            <a:off x="6340765" y="3960591"/>
            <a:ext cx="5580360" cy="276999"/>
          </a:xfrm>
          <a:prstGeom prst="rect">
            <a:avLst/>
          </a:prstGeom>
          <a:noFill/>
        </p:spPr>
        <p:txBody>
          <a:bodyPr wrap="square" rtlCol="0">
            <a:spAutoFit/>
          </a:bodyPr>
          <a:lstStyle/>
          <a:p>
            <a:pPr marL="0" marR="0" indent="457200" algn="just">
              <a:spcBef>
                <a:spcPts val="0"/>
              </a:spcBef>
              <a:spcAft>
                <a:spcPts val="0"/>
              </a:spcAft>
            </a:pPr>
            <a:endParaRPr lang="en-US"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8E3915-DD0B-08B3-B425-D027F67122FC}"/>
              </a:ext>
            </a:extLst>
          </p:cNvPr>
          <p:cNvSpPr txBox="1"/>
          <p:nvPr/>
        </p:nvSpPr>
        <p:spPr>
          <a:xfrm>
            <a:off x="6340765" y="3979677"/>
            <a:ext cx="5580360" cy="1384995"/>
          </a:xfrm>
          <a:prstGeom prst="rect">
            <a:avLst/>
          </a:prstGeom>
          <a:noFill/>
        </p:spPr>
        <p:txBody>
          <a:bodyPr wrap="square" rtlCol="0">
            <a:spAutoFit/>
          </a:bodyPr>
          <a:lstStyle/>
          <a:p>
            <a:pPr>
              <a:buNone/>
            </a:pPr>
            <a:r>
              <a:rPr lang="en-US" sz="1200" b="0" i="0" dirty="0">
                <a:solidFill>
                  <a:srgbClr val="404040"/>
                </a:solidFill>
                <a:effectLst/>
                <a:latin typeface="Times New Roman" panose="02020603050405020304" pitchFamily="18" charset="0"/>
                <a:cs typeface="Times New Roman" panose="02020603050405020304" pitchFamily="18" charset="0"/>
              </a:rPr>
              <a:t>Today we celebrate the “Palm Sunday of the Lord’s Passion.” Our celebration started differently today with a gospel reading outside of church followed by our procession into the church to re-enact Jesus’ jubilant and triumphant entry into Jerusalem. By the time of the regular gospel reading (The Passion Narrative), jubilation disappeared as we recalled Jesus’ suffering and death. But wait, let us ask “what happed between these two gospel readings? Did the crowd do a complete turnaround? Because we have a crowd shouting “Hosanna! Hosanna!!!” as Jesus processed into Jerusalem.</a:t>
            </a:r>
            <a:endParaRPr lang="en-US" sz="1200" b="0" i="0" dirty="0">
              <a:solidFill>
                <a:srgbClr val="000000"/>
              </a:solidFill>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9858228-84E2-079C-6A6E-0F52EC1AA595}"/>
              </a:ext>
            </a:extLst>
          </p:cNvPr>
          <p:cNvPicPr>
            <a:picLocks noChangeAspect="1"/>
          </p:cNvPicPr>
          <p:nvPr/>
        </p:nvPicPr>
        <p:blipFill>
          <a:blip r:embed="rId3"/>
          <a:stretch>
            <a:fillRect/>
          </a:stretch>
        </p:blipFill>
        <p:spPr>
          <a:xfrm>
            <a:off x="6444390" y="1304934"/>
            <a:ext cx="5395743" cy="2680656"/>
          </a:xfrm>
          <a:prstGeom prst="rect">
            <a:avLst/>
          </a:prstGeom>
        </p:spPr>
      </p:pic>
    </p:spTree>
    <p:extLst>
      <p:ext uri="{BB962C8B-B14F-4D97-AF65-F5344CB8AC3E}">
        <p14:creationId xmlns:p14="http://schemas.microsoft.com/office/powerpoint/2010/main" val="901324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a8e6846-d8c0-4b38-831e-fb5100614b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61726AF9AFB43BD6111259B1BFB2C" ma:contentTypeVersion="3" ma:contentTypeDescription="Create a new document." ma:contentTypeScope="" ma:versionID="81363e7562c8122dcf5056c30364f4b9">
  <xsd:schema xmlns:xsd="http://www.w3.org/2001/XMLSchema" xmlns:xs="http://www.w3.org/2001/XMLSchema" xmlns:p="http://schemas.microsoft.com/office/2006/metadata/properties" xmlns:ns3="ea8e6846-d8c0-4b38-831e-fb5100614b85" targetNamespace="http://schemas.microsoft.com/office/2006/metadata/properties" ma:root="true" ma:fieldsID="fcfffbaf51d574156ea40065c148d54a" ns3:_="">
    <xsd:import namespace="ea8e6846-d8c0-4b38-831e-fb5100614b85"/>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e6846-d8c0-4b38-831e-fb5100614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D9375-EA36-4D21-84EF-6BCA92CC16F6}">
  <ds:schemaRefs>
    <ds:schemaRef ds:uri="http://schemas.microsoft.com/sharepoint/v3/contenttype/forms"/>
  </ds:schemaRefs>
</ds:datastoreItem>
</file>

<file path=customXml/itemProps2.xml><?xml version="1.0" encoding="utf-8"?>
<ds:datastoreItem xmlns:ds="http://schemas.openxmlformats.org/officeDocument/2006/customXml" ds:itemID="{D02A2008-1685-457C-BB77-9363288678B3}">
  <ds:schemaRefs>
    <ds:schemaRef ds:uri="ea8e6846-d8c0-4b38-831e-fb5100614b85"/>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8F3266E-6D97-47B3-808B-DC2F9102E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e6846-d8c0-4b38-831e-fb5100614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22115</TotalTime>
  <Words>1088</Words>
  <Application>Microsoft Office PowerPoint</Application>
  <PresentationFormat>Widescreen</PresentationFormat>
  <Paragraphs>118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Lato</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Henry</dc:creator>
  <cp:lastModifiedBy>Mike Henry</cp:lastModifiedBy>
  <cp:revision>1842</cp:revision>
  <cp:lastPrinted>2025-01-27T18:52:33Z</cp:lastPrinted>
  <dcterms:created xsi:type="dcterms:W3CDTF">2019-02-15T18:34:12Z</dcterms:created>
  <dcterms:modified xsi:type="dcterms:W3CDTF">2025-04-08T05:41:51Z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0x01010066261726AF9AFB43BD6111259B1BFB2C</vt:lpwstr>
  </property>
</Properties>
</file>