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614" autoAdjust="0"/>
  </p:normalViewPr>
  <p:slideViewPr>
    <p:cSldViewPr snapToGrid="0">
      <p:cViewPr varScale="1">
        <p:scale>
          <a:sx n="68" d="100"/>
          <a:sy n="68" d="100"/>
        </p:scale>
        <p:origin x="1219" y="58"/>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7" y="22"/>
            <a:ext cx="3038475" cy="466725"/>
          </a:xfrm>
          <a:prstGeom prst="rect">
            <a:avLst/>
          </a:prstGeom>
        </p:spPr>
        <p:txBody>
          <a:bodyPr vert="horz" lIns="86493" tIns="43247" rIns="86493" bIns="43247" rtlCol="0"/>
          <a:lstStyle>
            <a:lvl1pPr algn="l">
              <a:defRPr sz="1100"/>
            </a:lvl1pPr>
          </a:lstStyle>
          <a:p>
            <a:endParaRPr lang="en-US" dirty="0"/>
          </a:p>
        </p:txBody>
      </p:sp>
      <p:sp>
        <p:nvSpPr>
          <p:cNvPr id="3" name="Date Placeholder 2"/>
          <p:cNvSpPr>
            <a:spLocks noGrp="1"/>
          </p:cNvSpPr>
          <p:nvPr>
            <p:ph type="dt" idx="1"/>
          </p:nvPr>
        </p:nvSpPr>
        <p:spPr>
          <a:xfrm>
            <a:off x="3970365" y="22"/>
            <a:ext cx="3038475" cy="466725"/>
          </a:xfrm>
          <a:prstGeom prst="rect">
            <a:avLst/>
          </a:prstGeom>
        </p:spPr>
        <p:txBody>
          <a:bodyPr vert="horz" lIns="86493" tIns="43247" rIns="86493" bIns="43247" rtlCol="0"/>
          <a:lstStyle>
            <a:lvl1pPr algn="r">
              <a:defRPr sz="1100"/>
            </a:lvl1pPr>
          </a:lstStyle>
          <a:p>
            <a:fld id="{9AB1786A-9A6C-4213-8232-D9CCABFB4493}" type="datetimeFigureOut">
              <a:rPr lang="en-US" smtClean="0"/>
              <a:t>2/24/2025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86493" tIns="43247" rIns="86493" bIns="43247" rtlCol="0" anchor="ctr"/>
          <a:lstStyle/>
          <a:p>
            <a:endParaRPr lang="en-US" dirty="0"/>
          </a:p>
        </p:txBody>
      </p:sp>
      <p:sp>
        <p:nvSpPr>
          <p:cNvPr id="5" name="Notes Placeholder 4"/>
          <p:cNvSpPr>
            <a:spLocks noGrp="1"/>
          </p:cNvSpPr>
          <p:nvPr>
            <p:ph type="body" sz="quarter" idx="3"/>
          </p:nvPr>
        </p:nvSpPr>
        <p:spPr>
          <a:xfrm>
            <a:off x="701684" y="4473584"/>
            <a:ext cx="5607050" cy="3660775"/>
          </a:xfrm>
          <a:prstGeom prst="rect">
            <a:avLst/>
          </a:prstGeom>
        </p:spPr>
        <p:txBody>
          <a:bodyPr vert="horz" lIns="86493" tIns="43247" rIns="86493" bIns="432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7" y="8829697"/>
            <a:ext cx="3038475" cy="466725"/>
          </a:xfrm>
          <a:prstGeom prst="rect">
            <a:avLst/>
          </a:prstGeom>
        </p:spPr>
        <p:txBody>
          <a:bodyPr vert="horz" lIns="86493" tIns="43247" rIns="86493" bIns="43247"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70365" y="8829697"/>
            <a:ext cx="3038475" cy="466725"/>
          </a:xfrm>
          <a:prstGeom prst="rect">
            <a:avLst/>
          </a:prstGeom>
        </p:spPr>
        <p:txBody>
          <a:bodyPr vert="horz" lIns="86493" tIns="43247" rIns="86493" bIns="43247" rtlCol="0" anchor="b"/>
          <a:lstStyle>
            <a:lvl1pPr algn="r">
              <a:defRPr sz="1100"/>
            </a:lvl1pPr>
          </a:lstStyle>
          <a:p>
            <a:fld id="{1A82DBBF-377E-489A-BE94-DB9EABDE6645}" type="slidenum">
              <a:rPr lang="en-US" smtClean="0"/>
              <a:t>‹#›</a:t>
            </a:fld>
            <a:endParaRPr lang="en-US" dirty="0"/>
          </a:p>
        </p:txBody>
      </p:sp>
    </p:spTree>
    <p:extLst>
      <p:ext uri="{BB962C8B-B14F-4D97-AF65-F5344CB8AC3E}">
        <p14:creationId xmlns:p14="http://schemas.microsoft.com/office/powerpoint/2010/main" val="61840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1</a:t>
            </a:fld>
            <a:endParaRPr lang="en-US" dirty="0"/>
          </a:p>
        </p:txBody>
      </p:sp>
    </p:spTree>
    <p:extLst>
      <p:ext uri="{BB962C8B-B14F-4D97-AF65-F5344CB8AC3E}">
        <p14:creationId xmlns:p14="http://schemas.microsoft.com/office/powerpoint/2010/main" val="70070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82DBBF-377E-489A-BE94-DB9EABDE6645}" type="slidenum">
              <a:rPr lang="en-US" smtClean="0"/>
              <a:t>2</a:t>
            </a:fld>
            <a:endParaRPr lang="en-US" dirty="0"/>
          </a:p>
        </p:txBody>
      </p:sp>
    </p:spTree>
    <p:extLst>
      <p:ext uri="{BB962C8B-B14F-4D97-AF65-F5344CB8AC3E}">
        <p14:creationId xmlns:p14="http://schemas.microsoft.com/office/powerpoint/2010/main" val="216560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2043-DC90-43B6-86CB-9A15091C77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537CF6-A4ED-48DF-BE28-E99F8BDB99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B397ED-FAD5-4794-AF92-B101276A2461}"/>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C1FB3360-BB9F-4BD8-BE42-1091ED6D91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8D05CB-5FDD-4574-8921-71C24B0B1DF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27332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BD029-A51E-40F9-9BDF-387BB45547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62B3FD-623F-4741-A46A-F24C3710171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3891B-B4EE-432A-9CC6-ACA49A811C0C}"/>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3ACFEA7E-1D91-4381-9A79-B4B5008CF4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9F041D-2A66-40A7-B9C9-84C4EA53E05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32908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16FAD4-7CF3-4163-8C13-B8F71E7DE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41C7E1-D667-4DD8-99BA-68AFF0BEED6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6522E-D4B3-4BC2-9785-D2979978359E}"/>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6DA80BD1-5F76-4667-B97A-A8652D5513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F65D0A-0EF2-4910-B1F0-6A49E1EF52DB}"/>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06905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75AD5-F196-4D9B-B747-D4A4D36D72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C27F3-13AD-4EBD-9229-8928590F4DB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590F77-07EF-4F14-BAC5-46C68E70F782}"/>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E8C46F7E-8DD9-45A1-A4E7-A3DCF57CC9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55C8EC-1512-47A2-BD83-9295B3B4BA79}"/>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78341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E410-4492-4E15-91A3-31AEEF6CC5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9BCBB6-93E7-4FAE-BF89-66C3496375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2C8B6C-D9A0-48F1-B299-5DC385A173E0}"/>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3C6A7118-4B10-4D1B-9579-8C871E6EA2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AE71DD-6185-4384-9441-58E0C3D80843}"/>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3187995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3331-65C7-4503-9B04-6F13B80359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BAF754-2F47-4195-9CF3-C9E695DE6F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E06C6C-A614-48D9-A1E1-B04C867FC0F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8A7ECA-A3D2-45F7-8A64-59ED5C6585FA}"/>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6" name="Footer Placeholder 5">
            <a:extLst>
              <a:ext uri="{FF2B5EF4-FFF2-40B4-BE49-F238E27FC236}">
                <a16:creationId xmlns:a16="http://schemas.microsoft.com/office/drawing/2014/main" id="{9D6ED1CE-2ABD-494D-BC5C-179C6EB22C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B19AE3-7621-4383-9811-687E933376D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194843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6C9DE-2695-4DC9-BA39-07554000AC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A3BA63-DE6C-4723-A53E-080F850EE8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8C1ED39-B398-4FDD-A42E-C39D5567DC5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54335F-1785-4908-866F-E98D99F9EB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7273DBD-FC6C-433E-8974-F08AE716104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D9AA11-2E5E-40BF-9D70-BBBAAF6AD38F}"/>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8" name="Footer Placeholder 7">
            <a:extLst>
              <a:ext uri="{FF2B5EF4-FFF2-40B4-BE49-F238E27FC236}">
                <a16:creationId xmlns:a16="http://schemas.microsoft.com/office/drawing/2014/main" id="{830FAB56-E8AE-4C3A-8A06-97D30BAF925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52DACB0-6F55-46BD-8BC5-4209522FCDED}"/>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80328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9E0F9-63BA-4F34-85C9-359DF5BBA4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F7ADB7-AC37-420B-8679-1C24BCD033D0}"/>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4" name="Footer Placeholder 3">
            <a:extLst>
              <a:ext uri="{FF2B5EF4-FFF2-40B4-BE49-F238E27FC236}">
                <a16:creationId xmlns:a16="http://schemas.microsoft.com/office/drawing/2014/main" id="{4BA5083C-EB67-4663-8329-9E29759486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0A11296-6A67-4900-BB2F-DB523BD304A2}"/>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421235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3B3C81-93A5-4B40-A83B-676754015C98}"/>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3" name="Footer Placeholder 2">
            <a:extLst>
              <a:ext uri="{FF2B5EF4-FFF2-40B4-BE49-F238E27FC236}">
                <a16:creationId xmlns:a16="http://schemas.microsoft.com/office/drawing/2014/main" id="{9D90A890-7C21-4723-A905-2EE5AACB911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538C36-83CC-450A-A0D8-AF19F907A3EC}"/>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647261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32E7F-0858-4F5F-9659-28AAE151A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3052A5-858A-4DA3-9C44-F0EEDE813B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AFD4A-64F9-497A-8FC9-90E653662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8BB6F4-C471-4253-9657-01F7AD21C689}"/>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6" name="Footer Placeholder 5">
            <a:extLst>
              <a:ext uri="{FF2B5EF4-FFF2-40B4-BE49-F238E27FC236}">
                <a16:creationId xmlns:a16="http://schemas.microsoft.com/office/drawing/2014/main" id="{BF73D3DF-54E6-4216-8683-BA29B00A7E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48547F-49DC-406B-AAB3-06645902BE58}"/>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613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35E3D-BC54-45C8-A08E-E57397A76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E0F56-0521-4D92-AB04-902D974042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FBEB950-27F2-4E7D-8C07-173EC9028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25FF9DA-7484-45D6-AAB2-CAD3200EE00E}"/>
              </a:ext>
            </a:extLst>
          </p:cNvPr>
          <p:cNvSpPr>
            <a:spLocks noGrp="1"/>
          </p:cNvSpPr>
          <p:nvPr>
            <p:ph type="dt" sz="half" idx="10"/>
          </p:nvPr>
        </p:nvSpPr>
        <p:spPr/>
        <p:txBody>
          <a:bodyPr/>
          <a:lstStyle/>
          <a:p>
            <a:fld id="{B7667B50-BFA4-43B3-BA4F-6CB76370BEF7}" type="datetimeFigureOut">
              <a:rPr lang="en-US" smtClean="0"/>
              <a:t>2/24/2025</a:t>
            </a:fld>
            <a:endParaRPr lang="en-US" dirty="0"/>
          </a:p>
        </p:txBody>
      </p:sp>
      <p:sp>
        <p:nvSpPr>
          <p:cNvPr id="6" name="Footer Placeholder 5">
            <a:extLst>
              <a:ext uri="{FF2B5EF4-FFF2-40B4-BE49-F238E27FC236}">
                <a16:creationId xmlns:a16="http://schemas.microsoft.com/office/drawing/2014/main" id="{D996A0BF-01DE-4347-8874-CF5B6104D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9E8E83-7D94-4294-810B-8C9A29458D70}"/>
              </a:ext>
            </a:extLst>
          </p:cNvPr>
          <p:cNvSpPr>
            <a:spLocks noGrp="1"/>
          </p:cNvSpPr>
          <p:nvPr>
            <p:ph type="sldNum" sz="quarter" idx="12"/>
          </p:nvPr>
        </p:nvSpPr>
        <p:spPr/>
        <p:txBody>
          <a:bodyPr/>
          <a:lstStyle/>
          <a:p>
            <a:fld id="{0D626A16-F7A9-4508-A116-4C433F1A52A1}" type="slidenum">
              <a:rPr lang="en-US" smtClean="0"/>
              <a:t>‹#›</a:t>
            </a:fld>
            <a:endParaRPr lang="en-US" dirty="0"/>
          </a:p>
        </p:txBody>
      </p:sp>
    </p:spTree>
    <p:extLst>
      <p:ext uri="{BB962C8B-B14F-4D97-AF65-F5344CB8AC3E}">
        <p14:creationId xmlns:p14="http://schemas.microsoft.com/office/powerpoint/2010/main" val="2339329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F0FB6E-9123-48BB-8410-BEBE0343C0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2A8251-FAB0-4D9A-AED3-F44E063573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8547B-6ECD-4C10-8FB3-9F6C47DA4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67B50-BFA4-43B3-BA4F-6CB76370BEF7}" type="datetimeFigureOut">
              <a:rPr lang="en-US" smtClean="0"/>
              <a:t>2/24/2025</a:t>
            </a:fld>
            <a:endParaRPr lang="en-US" dirty="0"/>
          </a:p>
        </p:txBody>
      </p:sp>
      <p:sp>
        <p:nvSpPr>
          <p:cNvPr id="5" name="Footer Placeholder 4">
            <a:extLst>
              <a:ext uri="{FF2B5EF4-FFF2-40B4-BE49-F238E27FC236}">
                <a16:creationId xmlns:a16="http://schemas.microsoft.com/office/drawing/2014/main" id="{743F7A3C-BA2B-43E2-A3B0-073088CFE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FA92F2F-FE41-4235-B8A1-F01B0BCBCF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6A16-F7A9-4508-A116-4C433F1A52A1}" type="slidenum">
              <a:rPr lang="en-US" smtClean="0"/>
              <a:t>‹#›</a:t>
            </a:fld>
            <a:endParaRPr lang="en-US" dirty="0"/>
          </a:p>
        </p:txBody>
      </p:sp>
    </p:spTree>
    <p:extLst>
      <p:ext uri="{BB962C8B-B14F-4D97-AF65-F5344CB8AC3E}">
        <p14:creationId xmlns:p14="http://schemas.microsoft.com/office/powerpoint/2010/main" val="70060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ible.usccb.org/bible/psalms/40?2" TargetMode="External"/><Relationship Id="rId13" Type="http://schemas.openxmlformats.org/officeDocument/2006/relationships/hyperlink" Target="https://bible.usccb.org/bible/Psalms/51?3" TargetMode="External"/><Relationship Id="rId18" Type="http://schemas.openxmlformats.org/officeDocument/2006/relationships/hyperlink" Target="https://bible.usccb.org/bible/luke/9?22" TargetMode="External"/><Relationship Id="rId26" Type="http://schemas.openxmlformats.org/officeDocument/2006/relationships/hyperlink" Target="https://bible.usccb.org/bible/romans/10?8" TargetMode="External"/><Relationship Id="rId3" Type="http://schemas.openxmlformats.org/officeDocument/2006/relationships/hyperlink" Target="https://bible.usccb.org/bible/2samuel/15?13" TargetMode="External"/><Relationship Id="rId21" Type="http://schemas.openxmlformats.org/officeDocument/2006/relationships/hyperlink" Target="https://bible.usccb.org/bible/Isaiah/58?9" TargetMode="External"/><Relationship Id="rId7" Type="http://schemas.openxmlformats.org/officeDocument/2006/relationships/hyperlink" Target="https://bible.usccb.org/bible/sirach/35?1" TargetMode="External"/><Relationship Id="rId12" Type="http://schemas.openxmlformats.org/officeDocument/2006/relationships/hyperlink" Target="https://bible.usccb.org/bible/psalms/113?1" TargetMode="External"/><Relationship Id="rId17" Type="http://schemas.openxmlformats.org/officeDocument/2006/relationships/hyperlink" Target="https://bible.usccb.org/bible/Psalms/1?1" TargetMode="External"/><Relationship Id="rId25" Type="http://schemas.openxmlformats.org/officeDocument/2006/relationships/hyperlink" Target="https://bible.usccb.org/bible/psalms/91?1" TargetMode="External"/><Relationship Id="rId2" Type="http://schemas.openxmlformats.org/officeDocument/2006/relationships/notesSlide" Target="../notesSlides/notesSlide1.xml"/><Relationship Id="rId16" Type="http://schemas.openxmlformats.org/officeDocument/2006/relationships/hyperlink" Target="https://bible.usccb.org/bible/Deuteronomy/30?15" TargetMode="External"/><Relationship Id="rId20" Type="http://schemas.openxmlformats.org/officeDocument/2006/relationships/hyperlink" Target="https://bible.usccb.org/bible/matthew/9?14" TargetMode="External"/><Relationship Id="rId29" Type="http://schemas.openxmlformats.org/officeDocument/2006/relationships/hyperlink" Target="mailto:charlesb1297@gmail.com" TargetMode="External"/><Relationship Id="rId1" Type="http://schemas.openxmlformats.org/officeDocument/2006/relationships/slideLayout" Target="../slideLayouts/slideLayout7.xml"/><Relationship Id="rId6" Type="http://schemas.openxmlformats.org/officeDocument/2006/relationships/hyperlink" Target="https://bible.usccb.org/bible/mark/10?17" TargetMode="External"/><Relationship Id="rId11" Type="http://schemas.openxmlformats.org/officeDocument/2006/relationships/hyperlink" Target="https://bible.usccb.org/bible/Joel/2?12" TargetMode="External"/><Relationship Id="rId24" Type="http://schemas.openxmlformats.org/officeDocument/2006/relationships/hyperlink" Target="https://bible.usccb.org/bible/deuteronomy/26?4" TargetMode="External"/><Relationship Id="rId5" Type="http://schemas.openxmlformats.org/officeDocument/2006/relationships/hyperlink" Target="https://bible.usccb.org/bible/Psalms/32?1" TargetMode="External"/><Relationship Id="rId15" Type="http://schemas.openxmlformats.org/officeDocument/2006/relationships/hyperlink" Target="https://bible.usccb.org/bible/matthew/6?1" TargetMode="External"/><Relationship Id="rId23" Type="http://schemas.openxmlformats.org/officeDocument/2006/relationships/hyperlink" Target="https://bible.usccb.org/bible/luke/5?27" TargetMode="External"/><Relationship Id="rId28" Type="http://schemas.openxmlformats.org/officeDocument/2006/relationships/image" Target="../media/image1.JPG"/><Relationship Id="rId10" Type="http://schemas.openxmlformats.org/officeDocument/2006/relationships/hyperlink" Target="https://bible.usccb.org/bible/mark/10?28" TargetMode="External"/><Relationship Id="rId19" Type="http://schemas.openxmlformats.org/officeDocument/2006/relationships/hyperlink" Target="https://bible.usccb.org/bible/Isaiah/58?1" TargetMode="External"/><Relationship Id="rId4" Type="http://schemas.openxmlformats.org/officeDocument/2006/relationships/hyperlink" Target="https://bible.usccb.org/bible/Sirach/17?20" TargetMode="External"/><Relationship Id="rId9" Type="http://schemas.openxmlformats.org/officeDocument/2006/relationships/hyperlink" Target="https://bible.usccb.org/bible/psalms/50?5" TargetMode="External"/><Relationship Id="rId14" Type="http://schemas.openxmlformats.org/officeDocument/2006/relationships/hyperlink" Target="https://bible.usccb.org/bible/2Corinthians/5?20" TargetMode="External"/><Relationship Id="rId22" Type="http://schemas.openxmlformats.org/officeDocument/2006/relationships/hyperlink" Target="https://bible.usccb.org/bible/Psalms/86?1" TargetMode="External"/><Relationship Id="rId27" Type="http://schemas.openxmlformats.org/officeDocument/2006/relationships/hyperlink" Target="https://bible.usccb.org/bible/luke/4?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640402-F3DF-4853-83C1-11FE800C031C}"/>
              </a:ext>
            </a:extLst>
          </p:cNvPr>
          <p:cNvSpPr/>
          <p:nvPr/>
        </p:nvSpPr>
        <p:spPr>
          <a:xfrm>
            <a:off x="327264" y="886547"/>
            <a:ext cx="5690294" cy="5447645"/>
          </a:xfrm>
          <a:prstGeom prst="rect">
            <a:avLst/>
          </a:prstGeom>
        </p:spPr>
        <p:txBody>
          <a:bodyPr wrap="square">
            <a:spAutoFit/>
          </a:bodyPr>
          <a:lstStyle/>
          <a:p>
            <a:r>
              <a:rPr lang="en-US" sz="1200" b="1" dirty="0">
                <a:latin typeface="Times New Roman" panose="02020603050405020304" pitchFamily="18" charset="0"/>
                <a:cs typeface="Times New Roman" panose="02020603050405020304" pitchFamily="18" charset="0"/>
              </a:rPr>
              <a:t>		          Mass Readings</a:t>
            </a:r>
          </a:p>
          <a:p>
            <a:r>
              <a:rPr lang="en-US" sz="1200" b="1" dirty="0">
                <a:latin typeface="Times New Roman" panose="02020603050405020304" pitchFamily="18" charset="0"/>
                <a:cs typeface="Times New Roman" panose="02020603050405020304" pitchFamily="18" charset="0"/>
              </a:rPr>
              <a:t>		              March 3-9</a:t>
            </a: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Mon:</a:t>
            </a:r>
            <a:r>
              <a:rPr lang="en-US" sz="1200" b="1" i="0" u="none" strike="noStrike" dirty="0">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 </a:t>
            </a:r>
            <a:r>
              <a:rPr lang="en-US" sz="1200" b="1" i="0" u="none" strike="noStrike" dirty="0">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Sirach 17:20-24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i="0" u="none" strike="noStrike" dirty="0">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32:1-2, 5, 6, 7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Mark 10:17-27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Tues: </a:t>
            </a:r>
            <a:r>
              <a:rPr lang="en-US" sz="1200" b="1" i="0" u="none" strike="noStrike" dirty="0">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Sirach 35:1-12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de-DE" sz="1200" b="1" i="0" u="none" strike="noStrike" dirty="0">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 </a:t>
            </a:r>
            <a:r>
              <a:rPr lang="en-US" sz="1200" b="1" i="0" u="none" strike="noStrike" dirty="0">
                <a:effectLst/>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50:5-6, 7-8, 14, 23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Mark 10:28-31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Wed: </a:t>
            </a:r>
            <a:r>
              <a:rPr lang="en-US" sz="1200" b="1" i="0" u="none" strike="noStrike" dirty="0">
                <a:effectLst/>
                <a:latin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Joel 2:12-18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hlinkClick r:id="rId12">
                  <a:extLst>
                    <a:ext uri="{A12FA001-AC4F-418D-AE19-62706E023703}">
                      <ahyp:hlinkClr xmlns:ahyp="http://schemas.microsoft.com/office/drawing/2018/hyperlinkcolor" val="tx"/>
                    </a:ext>
                  </a:extLst>
                </a:hlinkClick>
              </a:rPr>
              <a:t>PS:</a:t>
            </a:r>
            <a:r>
              <a:rPr lang="en-US" sz="1200" b="1" dirty="0">
                <a:latin typeface="Times New Roman" panose="02020603050405020304" pitchFamily="18" charset="0"/>
                <a:cs typeface="Times New Roman" panose="02020603050405020304" pitchFamily="18" charset="0"/>
              </a:rPr>
              <a:t> </a:t>
            </a:r>
            <a:r>
              <a:rPr lang="en-US" sz="1200" b="1" i="0" u="none" strike="noStrike" dirty="0">
                <a:effectLst/>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51:3-4, 5-6ab, 12-13, 14 and 17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2 Corinthians 5:20—6:2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15">
                  <a:extLst>
                    <a:ext uri="{A12FA001-AC4F-418D-AE19-62706E023703}">
                      <ahyp:hlinkClr xmlns:ahyp="http://schemas.microsoft.com/office/drawing/2018/hyperlinkcolor" val="tx"/>
                    </a:ext>
                  </a:extLst>
                </a:hlinkClick>
              </a:rPr>
              <a:t>Matthew 6:1-6, 16-18 </a:t>
            </a:r>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Thu: </a:t>
            </a:r>
            <a:r>
              <a:rPr lang="en-US" sz="1200" b="1" i="0" u="none" strike="noStrike" dirty="0">
                <a:effectLst/>
                <a:latin typeface="Times New Roman" panose="02020603050405020304" pitchFamily="18" charset="0"/>
                <a:cs typeface="Times New Roman" panose="02020603050405020304" pitchFamily="18" charset="0"/>
                <a:hlinkClick r:id="rId16">
                  <a:extLst>
                    <a:ext uri="{A12FA001-AC4F-418D-AE19-62706E023703}">
                      <ahyp:hlinkClr xmlns:ahyp="http://schemas.microsoft.com/office/drawing/2018/hyperlinkcolor" val="tx"/>
                    </a:ext>
                  </a:extLst>
                </a:hlinkClick>
              </a:rPr>
              <a:t>Deuteronomy 30:15-20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a:t>
            </a:r>
            <a:r>
              <a:rPr lang="en-US" sz="1200" b="1" i="0" u="none" strike="noStrike" dirty="0">
                <a:effectLst/>
                <a:latin typeface="Times New Roman" panose="02020603050405020304" pitchFamily="18" charset="0"/>
                <a:cs typeface="Times New Roman" panose="02020603050405020304" pitchFamily="18" charset="0"/>
                <a:hlinkClick r:id="rId17">
                  <a:extLst>
                    <a:ext uri="{A12FA001-AC4F-418D-AE19-62706E023703}">
                      <ahyp:hlinkClr xmlns:ahyp="http://schemas.microsoft.com/office/drawing/2018/hyperlinkcolor" val="tx"/>
                    </a:ext>
                  </a:extLst>
                </a:hlinkClick>
              </a:rPr>
              <a:t> 1:1-2, 3, 4 and 6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18">
                  <a:extLst>
                    <a:ext uri="{A12FA001-AC4F-418D-AE19-62706E023703}">
                      <ahyp:hlinkClr xmlns:ahyp="http://schemas.microsoft.com/office/drawing/2018/hyperlinkcolor" val="tx"/>
                    </a:ext>
                  </a:extLst>
                </a:hlinkClick>
              </a:rPr>
              <a:t>Luke 9:22-25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Fri: </a:t>
            </a:r>
            <a:r>
              <a:rPr lang="en-US" sz="1200" b="1" i="0" u="none" strike="noStrike" dirty="0">
                <a:effectLst/>
                <a:latin typeface="Times New Roman" panose="02020603050405020304" pitchFamily="18" charset="0"/>
                <a:cs typeface="Times New Roman" panose="02020603050405020304" pitchFamily="18" charset="0"/>
                <a:hlinkClick r:id="rId19">
                  <a:extLst>
                    <a:ext uri="{A12FA001-AC4F-418D-AE19-62706E023703}">
                      <ahyp:hlinkClr xmlns:ahyp="http://schemas.microsoft.com/office/drawing/2018/hyperlinkcolor" val="tx"/>
                    </a:ext>
                  </a:extLst>
                </a:hlinkClick>
              </a:rPr>
              <a:t>Isaiah 58:1-9a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i="0" u="none" strike="noStrike" dirty="0">
                <a:effectLst/>
                <a:latin typeface="Times New Roman" panose="02020603050405020304" pitchFamily="18" charset="0"/>
                <a:cs typeface="Times New Roman" panose="02020603050405020304" pitchFamily="18" charset="0"/>
                <a:hlinkClick r:id="rId13">
                  <a:extLst>
                    <a:ext uri="{A12FA001-AC4F-418D-AE19-62706E023703}">
                      <ahyp:hlinkClr xmlns:ahyp="http://schemas.microsoft.com/office/drawing/2018/hyperlinkcolor" val="tx"/>
                    </a:ext>
                  </a:extLst>
                </a:hlinkClick>
              </a:rPr>
              <a:t>51:3-4, 5-6ab, 18-19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20">
                  <a:extLst>
                    <a:ext uri="{A12FA001-AC4F-418D-AE19-62706E023703}">
                      <ahyp:hlinkClr xmlns:ahyp="http://schemas.microsoft.com/office/drawing/2018/hyperlinkcolor" val="tx"/>
                    </a:ext>
                  </a:extLst>
                </a:hlinkClick>
              </a:rPr>
              <a:t>Matthew 9:14-15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Sat: </a:t>
            </a:r>
            <a:r>
              <a:rPr lang="en-US" sz="1200" b="1" i="0" u="none" strike="noStrike" dirty="0">
                <a:effectLst/>
                <a:latin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Isaiah 58:9b-14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i="0" u="none" strike="noStrike" dirty="0">
                <a:effectLst/>
                <a:latin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86:1-2, 3-4, 5-6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23">
                  <a:extLst>
                    <a:ext uri="{A12FA001-AC4F-418D-AE19-62706E023703}">
                      <ahyp:hlinkClr xmlns:ahyp="http://schemas.microsoft.com/office/drawing/2018/hyperlinkcolor" val="tx"/>
                    </a:ext>
                  </a:extLst>
                </a:hlinkClick>
              </a:rPr>
              <a:t>Luke 5:27-32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Sun: </a:t>
            </a:r>
            <a:r>
              <a:rPr lang="en-US" sz="1200" b="1" i="0" u="none" strike="noStrike" dirty="0">
                <a:effectLst/>
                <a:latin typeface="Times New Roman" panose="02020603050405020304" pitchFamily="18" charset="0"/>
                <a:cs typeface="Times New Roman" panose="02020603050405020304" pitchFamily="18" charset="0"/>
                <a:hlinkClick r:id="rId24">
                  <a:extLst>
                    <a:ext uri="{A12FA001-AC4F-418D-AE19-62706E023703}">
                      <ahyp:hlinkClr xmlns:ahyp="http://schemas.microsoft.com/office/drawing/2018/hyperlinkcolor" val="tx"/>
                    </a:ext>
                  </a:extLst>
                </a:hlinkClick>
              </a:rPr>
              <a:t>Deuteronomy 26:4-10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PS: </a:t>
            </a:r>
            <a:r>
              <a:rPr lang="en-US" sz="1200" b="1" i="0" u="none" strike="noStrike" dirty="0">
                <a:effectLst/>
                <a:latin typeface="Times New Roman" panose="02020603050405020304" pitchFamily="18" charset="0"/>
                <a:cs typeface="Times New Roman" panose="02020603050405020304" pitchFamily="18" charset="0"/>
                <a:hlinkClick r:id="rId25">
                  <a:extLst>
                    <a:ext uri="{A12FA001-AC4F-418D-AE19-62706E023703}">
                      <ahyp:hlinkClr xmlns:ahyp="http://schemas.microsoft.com/office/drawing/2018/hyperlinkcolor" val="tx"/>
                    </a:ext>
                  </a:extLst>
                </a:hlinkClick>
              </a:rPr>
              <a:t>91:1-2, 10-11, 12-13, 14-15 </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26">
                  <a:extLst>
                    <a:ext uri="{A12FA001-AC4F-418D-AE19-62706E023703}">
                      <ahyp:hlinkClr xmlns:ahyp="http://schemas.microsoft.com/office/drawing/2018/hyperlinkcolor" val="tx"/>
                    </a:ext>
                  </a:extLst>
                </a:hlinkClick>
              </a:rPr>
              <a:t>Romans 10:8-13</a:t>
            </a:r>
            <a:endParaRPr lang="en-US" sz="1200" b="1" i="0" u="none" strike="noStrike" dirty="0">
              <a:effectLst/>
              <a:latin typeface="Times New Roman" panose="02020603050405020304" pitchFamily="18" charset="0"/>
              <a:cs typeface="Times New Roman" panose="02020603050405020304" pitchFamily="18" charset="0"/>
            </a:endParaRPr>
          </a:p>
          <a:p>
            <a:r>
              <a:rPr lang="en-US" sz="1200" b="1" i="0" u="none" strike="noStrike" dirty="0">
                <a:effectLst/>
                <a:latin typeface="Times New Roman" panose="02020603050405020304" pitchFamily="18" charset="0"/>
                <a:cs typeface="Times New Roman" panose="02020603050405020304" pitchFamily="18" charset="0"/>
                <a:hlinkClick r:id="rId27">
                  <a:extLst>
                    <a:ext uri="{A12FA001-AC4F-418D-AE19-62706E023703}">
                      <ahyp:hlinkClr xmlns:ahyp="http://schemas.microsoft.com/office/drawing/2018/hyperlinkcolor" val="tx"/>
                    </a:ext>
                  </a:extLst>
                </a:hlinkClick>
              </a:rPr>
              <a:t>Luke 4:1-13</a:t>
            </a:r>
            <a:endParaRPr lang="en-US" sz="1200" b="1" dirty="0">
              <a:latin typeface="Times New Roman" panose="02020603050405020304" pitchFamily="18" charset="0"/>
              <a:cs typeface="Times New Roman" panose="02020603050405020304" pitchFamily="18" charset="0"/>
            </a:endParaRPr>
          </a:p>
          <a:p>
            <a:endParaRPr lang="en-US" sz="1200" b="1" i="0" u="none" strike="noStrike" dirty="0">
              <a:effectLst/>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Conference of Catholic Bishops website: www.usccb.org/bible</a:t>
            </a:r>
          </a:p>
          <a:p>
            <a:endParaRPr lang="en-US" sz="1200" dirty="0"/>
          </a:p>
        </p:txBody>
      </p:sp>
      <p:sp>
        <p:nvSpPr>
          <p:cNvPr id="5" name="TextBox 4">
            <a:extLst>
              <a:ext uri="{FF2B5EF4-FFF2-40B4-BE49-F238E27FC236}">
                <a16:creationId xmlns:a16="http://schemas.microsoft.com/office/drawing/2014/main" id="{71CB82FC-1BF6-4F6E-982F-467D96B8FBEF}"/>
              </a:ext>
            </a:extLst>
          </p:cNvPr>
          <p:cNvSpPr txBox="1"/>
          <p:nvPr/>
        </p:nvSpPr>
        <p:spPr>
          <a:xfrm>
            <a:off x="5865133" y="188919"/>
            <a:ext cx="5964753" cy="6658233"/>
          </a:xfrm>
          <a:prstGeom prst="rect">
            <a:avLst/>
          </a:prstGeom>
          <a:noFill/>
        </p:spPr>
        <p:txBody>
          <a:bodyPr wrap="square" rtlCol="0">
            <a:spAutoFit/>
          </a:bodyPr>
          <a:lstStyle/>
          <a:p>
            <a:r>
              <a:rPr lang="en-US" sz="1400" b="1" dirty="0">
                <a:latin typeface="Times New Roman" panose="02020603050405020304" pitchFamily="18" charset="0"/>
                <a:cs typeface="Times New Roman" panose="02020603050405020304" pitchFamily="18" charset="0"/>
              </a:rPr>
              <a:t>		       March 2, 2025</a:t>
            </a:r>
            <a:endParaRPr lang="en-US" sz="2000" b="1" dirty="0">
              <a:highlight>
                <a:srgbClr val="FFFFFF"/>
              </a:highlight>
              <a:latin typeface="Times New Roman" panose="02020603050405020304" pitchFamily="18" charset="0"/>
              <a:cs typeface="Times New Roman" panose="02020603050405020304" pitchFamily="18" charset="0"/>
            </a:endParaRPr>
          </a:p>
          <a:p>
            <a:pPr fontAlgn="base">
              <a:spcAft>
                <a:spcPts val="375"/>
              </a:spcAft>
            </a:pPr>
            <a:r>
              <a:rPr lang="en-US" sz="2000" b="1" dirty="0">
                <a:highlight>
                  <a:srgbClr val="FFFFFF"/>
                </a:highlight>
                <a:latin typeface="Times New Roman" panose="02020603050405020304" pitchFamily="18" charset="0"/>
                <a:cs typeface="Times New Roman" panose="02020603050405020304" pitchFamily="18" charset="0"/>
              </a:rPr>
              <a:t>	The Eighth Sunday in Ordinary Time</a:t>
            </a:r>
            <a:endParaRPr lang="en-US" sz="1200" b="1" dirty="0">
              <a:latin typeface="Times New Roman" panose="02020603050405020304" pitchFamily="18" charset="0"/>
              <a:cs typeface="Times New Roman" panose="02020603050405020304" pitchFamily="18" charset="0"/>
            </a:endParaRPr>
          </a:p>
          <a:p>
            <a:pPr algn="l" fontAlgn="base">
              <a:spcAft>
                <a:spcPts val="375"/>
              </a:spcAft>
            </a:pPr>
            <a:r>
              <a:rPr lang="en-US" sz="1200" b="1" dirty="0">
                <a:latin typeface="Times New Roman" panose="02020603050405020304" pitchFamily="18" charset="0"/>
                <a:cs typeface="Times New Roman" panose="02020603050405020304" pitchFamily="18" charset="0"/>
              </a:rPr>
              <a:t>	            </a:t>
            </a:r>
            <a:r>
              <a:rPr lang="en-US" sz="1400" b="1" dirty="0">
                <a:latin typeface="Times New Roman" panose="02020603050405020304" pitchFamily="18" charset="0"/>
                <a:cs typeface="Times New Roman" panose="02020603050405020304" pitchFamily="18" charset="0"/>
              </a:rPr>
              <a:t>OUR LADY OF THE OZARKS SHRINE</a:t>
            </a:r>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endParaRPr lang="en-US" sz="1200" b="1" dirty="0"/>
          </a:p>
          <a:p>
            <a:r>
              <a:rPr lang="en-US" sz="1200" b="1" dirty="0"/>
              <a:t>		         </a:t>
            </a:r>
          </a:p>
          <a:p>
            <a:r>
              <a:rPr lang="en-US" sz="1200" b="1" dirty="0"/>
              <a:t>		  </a:t>
            </a:r>
            <a:r>
              <a:rPr lang="en-US" sz="1200" b="1" dirty="0">
                <a:latin typeface="Times New Roman" panose="02020603050405020304" pitchFamily="18" charset="0"/>
                <a:cs typeface="Times New Roman" panose="02020603050405020304" pitchFamily="18" charset="0"/>
              </a:rPr>
              <a:t>SHRINE SCHEDULE	</a:t>
            </a:r>
          </a:p>
          <a:p>
            <a:endParaRPr lang="en-US" sz="1200" b="1" dirty="0">
              <a:latin typeface="Times New Roman" panose="02020603050405020304" pitchFamily="18" charset="0"/>
              <a:cs typeface="Times New Roman" panose="02020603050405020304" pitchFamily="18" charset="0"/>
            </a:endParaRPr>
          </a:p>
          <a:p>
            <a:r>
              <a:rPr lang="en-US" sz="1200" b="1" dirty="0">
                <a:latin typeface="Times New Roman" panose="02020603050405020304" pitchFamily="18" charset="0"/>
                <a:cs typeface="Times New Roman" panose="02020603050405020304" pitchFamily="18" charset="0"/>
              </a:rPr>
              <a:t>	Adoration of the Blessed Sacrament 7:45 to 8:45AM</a:t>
            </a:r>
          </a:p>
          <a:p>
            <a:r>
              <a:rPr lang="en-US" sz="1200" b="1" dirty="0">
                <a:latin typeface="Times New Roman" panose="02020603050405020304" pitchFamily="18" charset="0"/>
                <a:cs typeface="Times New Roman" panose="02020603050405020304" pitchFamily="18" charset="0"/>
              </a:rPr>
              <a:t>	RECONCILLATION: 8:30AM  Every Sunday</a:t>
            </a:r>
          </a:p>
          <a:p>
            <a:r>
              <a:rPr lang="en-US" sz="1200" b="1" dirty="0">
                <a:latin typeface="Times New Roman" panose="02020603050405020304" pitchFamily="18" charset="0"/>
                <a:cs typeface="Times New Roman" panose="02020603050405020304" pitchFamily="18" charset="0"/>
              </a:rPr>
              <a:t>	MASS: 9</a:t>
            </a:r>
            <a:r>
              <a:rPr lang="en-US" sz="1200" b="1" dirty="0">
                <a:latin typeface="Times New Roman" panose="02020603050405020304" pitchFamily="18" charset="0"/>
                <a:cs typeface="Times New Roman" panose="02020603050405020304" pitchFamily="18" charset="0"/>
                <a:sym typeface="Wingdings" panose="05000000000000000000" pitchFamily="2" charset="2"/>
              </a:rPr>
              <a:t>:00AM</a:t>
            </a:r>
            <a:r>
              <a:rPr lang="en-US" sz="1200" b="1" dirty="0">
                <a:latin typeface="Times New Roman" panose="02020603050405020304" pitchFamily="18" charset="0"/>
                <a:cs typeface="Times New Roman" panose="02020603050405020304" pitchFamily="18" charset="0"/>
              </a:rPr>
              <a:t> Every Sunday</a:t>
            </a:r>
          </a:p>
          <a:p>
            <a:r>
              <a:rPr lang="en-US" sz="1200" dirty="0"/>
              <a:t>		</a:t>
            </a:r>
          </a:p>
          <a:p>
            <a:endParaRPr lang="en-US" sz="1200" dirty="0"/>
          </a:p>
          <a:p>
            <a:endParaRPr lang="en-US" sz="1200" dirty="0"/>
          </a:p>
          <a:p>
            <a:endParaRPr lang="en-US" sz="1200" dirty="0"/>
          </a:p>
          <a:p>
            <a:endParaRPr lang="en-US" sz="1200" dirty="0"/>
          </a:p>
          <a:p>
            <a:r>
              <a:rPr lang="en-US" sz="1200" dirty="0"/>
              <a:t>	               </a:t>
            </a:r>
          </a:p>
          <a:p>
            <a:endParaRPr lang="en-US" sz="1200" dirty="0"/>
          </a:p>
          <a:p>
            <a:endParaRPr lang="en-US" sz="1200" dirty="0"/>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a:p>
            <a:r>
              <a:rPr lang="en-US" sz="1200" dirty="0">
                <a:latin typeface="Times New Roman" panose="02020603050405020304" pitchFamily="18" charset="0"/>
                <a:cs typeface="Times New Roman" panose="02020603050405020304" pitchFamily="18" charset="0"/>
              </a:rPr>
              <a:t>Website: www.ourladyoftheozarksshrine.org</a:t>
            </a:r>
          </a:p>
        </p:txBody>
      </p:sp>
      <p:sp>
        <p:nvSpPr>
          <p:cNvPr id="6" name="TextBox 5">
            <a:extLst>
              <a:ext uri="{FF2B5EF4-FFF2-40B4-BE49-F238E27FC236}">
                <a16:creationId xmlns:a16="http://schemas.microsoft.com/office/drawing/2014/main" id="{43160009-C552-42DB-ADCA-ACE34E893187}"/>
              </a:ext>
            </a:extLst>
          </p:cNvPr>
          <p:cNvSpPr txBox="1"/>
          <p:nvPr/>
        </p:nvSpPr>
        <p:spPr>
          <a:xfrm>
            <a:off x="6174443" y="5292422"/>
            <a:ext cx="1197315" cy="1015663"/>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Pastor</a:t>
            </a:r>
          </a:p>
          <a:p>
            <a:r>
              <a:rPr lang="en-US" sz="1200" dirty="0">
                <a:latin typeface="Times New Roman" panose="02020603050405020304" pitchFamily="18" charset="0"/>
                <a:cs typeface="Times New Roman" panose="02020603050405020304" pitchFamily="18" charset="0"/>
              </a:rPr>
              <a:t>Fr. Jason Tyler</a:t>
            </a:r>
          </a:p>
          <a:p>
            <a:r>
              <a:rPr lang="en-US" sz="1200" dirty="0">
                <a:latin typeface="Times New Roman" panose="02020603050405020304" pitchFamily="18" charset="0"/>
                <a:cs typeface="Times New Roman" panose="02020603050405020304" pitchFamily="18" charset="0"/>
              </a:rPr>
              <a:t>St. Joseph </a:t>
            </a:r>
          </a:p>
          <a:p>
            <a:r>
              <a:rPr lang="sv-SE" sz="1200" dirty="0">
                <a:latin typeface="Times New Roman" panose="02020603050405020304" pitchFamily="18" charset="0"/>
                <a:cs typeface="Times New Roman" panose="02020603050405020304" pitchFamily="18" charset="0"/>
              </a:rPr>
              <a:t>Fayetteville, AR</a:t>
            </a:r>
          </a:p>
          <a:p>
            <a:r>
              <a:rPr lang="sv-SE" sz="1200" dirty="0">
                <a:latin typeface="Times New Roman" panose="02020603050405020304" pitchFamily="18" charset="0"/>
                <a:cs typeface="Times New Roman" panose="02020603050405020304" pitchFamily="18" charset="0"/>
              </a:rPr>
              <a:t>(479-442-0890)</a:t>
            </a:r>
            <a:endParaRPr lang="en-US" sz="1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AAFDF26-5FCE-4526-B2E9-D7D97BA4C694}"/>
              </a:ext>
            </a:extLst>
          </p:cNvPr>
          <p:cNvSpPr txBox="1"/>
          <p:nvPr/>
        </p:nvSpPr>
        <p:spPr>
          <a:xfrm>
            <a:off x="5640224" y="3003847"/>
            <a:ext cx="914400" cy="914400"/>
          </a:xfrm>
          <a:prstGeom prst="rect">
            <a:avLst/>
          </a:prstGeom>
          <a:noFill/>
        </p:spPr>
        <p:txBody>
          <a:bodyPr wrap="square" rtlCol="0">
            <a:spAutoFit/>
          </a:bodyPr>
          <a:lstStyle/>
          <a:p>
            <a:endParaRPr lang="en-US" dirty="0"/>
          </a:p>
        </p:txBody>
      </p:sp>
      <p:sp>
        <p:nvSpPr>
          <p:cNvPr id="8" name="TextBox 7">
            <a:extLst>
              <a:ext uri="{FF2B5EF4-FFF2-40B4-BE49-F238E27FC236}">
                <a16:creationId xmlns:a16="http://schemas.microsoft.com/office/drawing/2014/main" id="{7F5F692E-CFBE-4206-8753-3861CE0A32A7}"/>
              </a:ext>
            </a:extLst>
          </p:cNvPr>
          <p:cNvSpPr txBox="1"/>
          <p:nvPr/>
        </p:nvSpPr>
        <p:spPr>
          <a:xfrm>
            <a:off x="8295545" y="5292422"/>
            <a:ext cx="1673279"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Associate Pastor</a:t>
            </a:r>
          </a:p>
          <a:p>
            <a:r>
              <a:rPr lang="en-US" sz="1200" dirty="0">
                <a:latin typeface="Times New Roman" panose="02020603050405020304" pitchFamily="18" charset="0"/>
                <a:cs typeface="Times New Roman" panose="02020603050405020304" pitchFamily="18" charset="0"/>
              </a:rPr>
              <a:t>Fr. Martin Dara</a:t>
            </a:r>
          </a:p>
          <a:p>
            <a:r>
              <a:rPr lang="en-US" sz="1200" dirty="0">
                <a:latin typeface="Times New Roman" panose="02020603050405020304" pitchFamily="18" charset="0"/>
                <a:cs typeface="Times New Roman" panose="02020603050405020304" pitchFamily="18" charset="0"/>
              </a:rPr>
              <a:t>St. Joseph </a:t>
            </a:r>
          </a:p>
          <a:p>
            <a:r>
              <a:rPr lang="en-US" sz="1200" dirty="0">
                <a:latin typeface="Times New Roman" panose="02020603050405020304" pitchFamily="18" charset="0"/>
                <a:cs typeface="Times New Roman" panose="02020603050405020304" pitchFamily="18" charset="0"/>
              </a:rPr>
              <a:t>Fayetteville</a:t>
            </a:r>
            <a:r>
              <a:rPr lang="sv-SE" sz="1200" dirty="0">
                <a:latin typeface="Times New Roman" panose="02020603050405020304" pitchFamily="18" charset="0"/>
                <a:cs typeface="Times New Roman" panose="02020603050405020304" pitchFamily="18" charset="0"/>
              </a:rPr>
              <a:t>, AR</a:t>
            </a:r>
          </a:p>
          <a:p>
            <a:r>
              <a:rPr lang="sv-SE"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479-442-0890)</a:t>
            </a:r>
          </a:p>
          <a:p>
            <a:endParaRPr lang="en-US" sz="1200" dirty="0"/>
          </a:p>
        </p:txBody>
      </p:sp>
      <p:sp>
        <p:nvSpPr>
          <p:cNvPr id="10" name="TextBox 9">
            <a:extLst>
              <a:ext uri="{FF2B5EF4-FFF2-40B4-BE49-F238E27FC236}">
                <a16:creationId xmlns:a16="http://schemas.microsoft.com/office/drawing/2014/main" id="{D43841EC-5FC4-4918-AC5C-B467783CEC4E}"/>
              </a:ext>
            </a:extLst>
          </p:cNvPr>
          <p:cNvSpPr txBox="1"/>
          <p:nvPr/>
        </p:nvSpPr>
        <p:spPr>
          <a:xfrm>
            <a:off x="9399477" y="5292422"/>
            <a:ext cx="2046718" cy="120032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Parish Administrator</a:t>
            </a:r>
          </a:p>
          <a:p>
            <a:r>
              <a:rPr lang="en-US" sz="1200" dirty="0">
                <a:latin typeface="Times New Roman" panose="02020603050405020304" pitchFamily="18" charset="0"/>
                <a:cs typeface="Times New Roman" panose="02020603050405020304" pitchFamily="18" charset="0"/>
              </a:rPr>
              <a:t>Dc. Mike Henry</a:t>
            </a:r>
          </a:p>
          <a:p>
            <a:r>
              <a:rPr lang="en-US" sz="1200" dirty="0">
                <a:latin typeface="Times New Roman" panose="02020603050405020304" pitchFamily="18" charset="0"/>
                <a:cs typeface="Times New Roman" panose="02020603050405020304" pitchFamily="18" charset="0"/>
              </a:rPr>
              <a:t>(479-530-3792</a:t>
            </a:r>
          </a:p>
          <a:p>
            <a:r>
              <a:rPr lang="en-US" sz="1200" dirty="0">
                <a:latin typeface="Times New Roman" panose="02020603050405020304" pitchFamily="18" charset="0"/>
                <a:cs typeface="Times New Roman" panose="02020603050405020304" pitchFamily="18" charset="0"/>
              </a:rPr>
              <a:t>Email: mhenry@coldwellbankerhmf.com</a:t>
            </a:r>
          </a:p>
        </p:txBody>
      </p:sp>
      <p:pic>
        <p:nvPicPr>
          <p:cNvPr id="12" name="Picture 11" descr="A large brick building with grass in front of a house&#10;&#10;Description automatically generated">
            <a:extLst>
              <a:ext uri="{FF2B5EF4-FFF2-40B4-BE49-F238E27FC236}">
                <a16:creationId xmlns:a16="http://schemas.microsoft.com/office/drawing/2014/main" id="{6EFB385C-3FB8-4EC8-A6DF-B36F20E655B2}"/>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6554624" y="1031244"/>
            <a:ext cx="4622334" cy="2331067"/>
          </a:xfrm>
          <a:prstGeom prst="rect">
            <a:avLst/>
          </a:prstGeom>
        </p:spPr>
      </p:pic>
      <p:sp>
        <p:nvSpPr>
          <p:cNvPr id="2" name="TextBox 1">
            <a:extLst>
              <a:ext uri="{FF2B5EF4-FFF2-40B4-BE49-F238E27FC236}">
                <a16:creationId xmlns:a16="http://schemas.microsoft.com/office/drawing/2014/main" id="{A86E43C3-BCB1-39A9-6737-F7595509A205}"/>
              </a:ext>
            </a:extLst>
          </p:cNvPr>
          <p:cNvSpPr txBox="1"/>
          <p:nvPr/>
        </p:nvSpPr>
        <p:spPr>
          <a:xfrm>
            <a:off x="7267266" y="5292422"/>
            <a:ext cx="1911101" cy="1200329"/>
          </a:xfrm>
          <a:prstGeom prst="rect">
            <a:avLst/>
          </a:prstGeom>
          <a:noFill/>
        </p:spPr>
        <p:txBody>
          <a:bodyPr wrap="none" rtlCol="0">
            <a:spAutoFit/>
          </a:bodyPr>
          <a:lstStyle/>
          <a:p>
            <a:r>
              <a:rPr lang="en-US" sz="1200" dirty="0">
                <a:latin typeface="Times New Roman" panose="02020603050405020304" pitchFamily="18" charset="0"/>
                <a:cs typeface="Times New Roman" panose="02020603050405020304" pitchFamily="18" charset="0"/>
              </a:rPr>
              <a:t>Music Director</a:t>
            </a:r>
          </a:p>
          <a:p>
            <a:r>
              <a:rPr lang="en-US" sz="1200" dirty="0">
                <a:latin typeface="Times New Roman" panose="02020603050405020304" pitchFamily="18" charset="0"/>
                <a:cs typeface="Times New Roman" panose="02020603050405020304" pitchFamily="18" charset="0"/>
              </a:rPr>
              <a:t>Charles Berg</a:t>
            </a:r>
          </a:p>
          <a:p>
            <a:r>
              <a:rPr lang="en-US" sz="1200" dirty="0">
                <a:latin typeface="Times New Roman" panose="02020603050405020304" pitchFamily="18" charset="0"/>
                <a:cs typeface="Times New Roman" panose="02020603050405020304" pitchFamily="18" charset="0"/>
              </a:rPr>
              <a:t>310-321-8771</a:t>
            </a:r>
          </a:p>
          <a:p>
            <a:r>
              <a:rPr lang="en-US" sz="1200" dirty="0">
                <a:latin typeface="Times New Roman" panose="02020603050405020304" pitchFamily="18" charset="0"/>
                <a:cs typeface="Times New Roman" panose="02020603050405020304" pitchFamily="18" charset="0"/>
              </a:rPr>
              <a:t>Email:</a:t>
            </a:r>
          </a:p>
          <a:p>
            <a:endPar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29">
                <a:extLst>
                  <a:ext uri="{A12FA001-AC4F-418D-AE19-62706E023703}">
                    <ahyp:hlinkClr xmlns:ahyp="http://schemas.microsoft.com/office/drawing/2018/hyperlinkcolor" val="tx"/>
                  </a:ext>
                </a:extLst>
              </a:hlinkClick>
            </a:endParaRPr>
          </a:p>
          <a:p>
            <a:r>
              <a:rPr lang="en-US" sz="1200" b="1" u="sng" kern="0" dirty="0">
                <a:effectLst/>
                <a:latin typeface="Times New Roman" panose="02020603050405020304" pitchFamily="18" charset="0"/>
                <a:ea typeface="Aptos" panose="020B0004020202020204" pitchFamily="34" charset="0"/>
                <a:cs typeface="Times New Roman" panose="02020603050405020304" pitchFamily="18" charset="0"/>
                <a:hlinkClick r:id="rId29">
                  <a:extLst>
                    <a:ext uri="{A12FA001-AC4F-418D-AE19-62706E023703}">
                      <ahyp:hlinkClr xmlns:ahyp="http://schemas.microsoft.com/office/drawing/2018/hyperlinkcolor" val="tx"/>
                    </a:ext>
                  </a:extLst>
                </a:hlinkClick>
              </a:rPr>
              <a:t>charlesb1297@gmail.com</a:t>
            </a:r>
            <a:r>
              <a:rPr lang="en-US" sz="1200" b="1" kern="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63C6D40-0FB3-C0B9-55FD-81FDBA94A3DE}"/>
              </a:ext>
            </a:extLst>
          </p:cNvPr>
          <p:cNvSpPr txBox="1"/>
          <p:nvPr/>
        </p:nvSpPr>
        <p:spPr>
          <a:xfrm>
            <a:off x="10680231" y="5292422"/>
            <a:ext cx="2403592" cy="830997"/>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Tom Johnson</a:t>
            </a:r>
          </a:p>
          <a:p>
            <a:r>
              <a:rPr lang="en-US" sz="1200" dirty="0">
                <a:latin typeface="Times New Roman" panose="02020603050405020304" pitchFamily="18" charset="0"/>
                <a:cs typeface="Times New Roman" panose="02020603050405020304" pitchFamily="18" charset="0"/>
              </a:rPr>
              <a:t>Parish Advisory </a:t>
            </a:r>
          </a:p>
          <a:p>
            <a:r>
              <a:rPr lang="en-US" sz="1200" dirty="0">
                <a:latin typeface="Times New Roman" panose="02020603050405020304" pitchFamily="18" charset="0"/>
                <a:cs typeface="Times New Roman" panose="02020603050405020304" pitchFamily="18" charset="0"/>
              </a:rPr>
              <a:t>Council President</a:t>
            </a:r>
          </a:p>
          <a:p>
            <a:r>
              <a:rPr lang="en-US" sz="1200" dirty="0">
                <a:latin typeface="Times New Roman" panose="02020603050405020304" pitchFamily="18" charset="0"/>
                <a:cs typeface="Times New Roman" panose="02020603050405020304" pitchFamily="18" charset="0"/>
              </a:rPr>
              <a:t>479-409-1937</a:t>
            </a:r>
          </a:p>
        </p:txBody>
      </p:sp>
    </p:spTree>
    <p:extLst>
      <p:ext uri="{BB962C8B-B14F-4D97-AF65-F5344CB8AC3E}">
        <p14:creationId xmlns:p14="http://schemas.microsoft.com/office/powerpoint/2010/main" val="330106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75E398-EE5E-4B5A-B71F-FDB0FBB352B9}"/>
              </a:ext>
            </a:extLst>
          </p:cNvPr>
          <p:cNvSpPr txBox="1"/>
          <p:nvPr/>
        </p:nvSpPr>
        <p:spPr>
          <a:xfrm>
            <a:off x="574253" y="381000"/>
            <a:ext cx="5461714" cy="3693319"/>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PLEASE PRAY FOR: </a:t>
            </a:r>
            <a:r>
              <a:rPr lang="en-US" sz="1200" dirty="0">
                <a:latin typeface="Times New Roman" panose="02020603050405020304" pitchFamily="18" charset="0"/>
                <a:cs typeface="Times New Roman" panose="02020603050405020304" pitchFamily="18" charset="0"/>
              </a:rPr>
              <a:t>Geri Badian, Kathy Badian, Dylan Peary, Julie Quirk,  Ronnie Maynar, Greg Howard, Heather Henry, Susie Henry, Raine Hansen, Msgr. Scott Friend, William Garrett, Lanny &amp; Karen Heater, Bob Edwards, Anita Sultz, Leonard Collins, Jim Wilson &amp; Family, Linda Crowe, Velma &amp; Rudy Kramer, Pat &amp; Loren Hoglund, Carolyn Marshall, Jerry Ramey &amp; Family, Janet Foster, </a:t>
            </a:r>
            <a:r>
              <a:rPr lang="de-DE" sz="1200" dirty="0">
                <a:latin typeface="Times New Roman" panose="02020603050405020304" pitchFamily="18" charset="0"/>
                <a:cs typeface="Times New Roman" panose="02020603050405020304" pitchFamily="18" charset="0"/>
              </a:rPr>
              <a:t>Anna Alexander, Kenneth Trussell, Glenn Warren,</a:t>
            </a:r>
            <a:r>
              <a:rPr lang="en-US" sz="1200" dirty="0">
                <a:latin typeface="Times New Roman" panose="02020603050405020304" pitchFamily="18" charset="0"/>
                <a:cs typeface="Times New Roman" panose="02020603050405020304" pitchFamily="18" charset="0"/>
              </a:rPr>
              <a:t>Toni, Bo &amp; Larry Rota, J. C. Hughes, Tony Kahmann, Patsy Whitaker &amp; grandson Ryan Dalton, Larry Sapone &amp; Family, Kira Sanders &amp; Children, Lisa Beshears, Doug Gillestie, Gene Strickland, Gale Bick, Mary Agnes Lario &amp; Family,</a:t>
            </a:r>
            <a:r>
              <a:rPr lang="it-IT" sz="1200" dirty="0">
                <a:latin typeface="Times New Roman" panose="02020603050405020304" pitchFamily="18" charset="0"/>
                <a:cs typeface="Times New Roman" panose="02020603050405020304" pitchFamily="18" charset="0"/>
              </a:rPr>
              <a:t> Martha &amp; Ed Bellis, Charlene Endsley, Linda Guaine, Debbie McQuiston, Connie BeNard, the Johnson Family, Steve Raymond, Chris Cronan, </a:t>
            </a:r>
            <a:r>
              <a:rPr lang="en-US" sz="1200" dirty="0">
                <a:latin typeface="Times New Roman" panose="02020603050405020304" pitchFamily="18" charset="0"/>
                <a:cs typeface="Times New Roman" panose="02020603050405020304" pitchFamily="18" charset="0"/>
              </a:rPr>
              <a:t>Alan Torres, Azyuer Morris, Holly Allen, Nancy and Herman Laurent, Jeff Allen, Jose Blanco, Judy Jorgensen, Raine Hansen, Toni Hansen, Jim Campbell, Tina Schones, Lynda Shipley, Richard Pearce, Rita &amp; Tom Johnson, </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Olimpia Ibarra, Andy Nickell, Jerome Cruz, Kay Ewing, John Fussell, Barb Romano. Linda McKillip, Robbie Baker, Stacy North, Eileen &amp; Tony Rota, Chuck Langland, Destiny Marshall, Patti Titcombe, Genn John, Bishop Anthony Taylor, Glen Jorgenson, Neelie Tanner, Donna Draper, Steve Torres, Pete Esch, Judy Robertson, Tom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Hennely</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ea typeface="Times New Roman" panose="02020603050405020304" pitchFamily="18" charset="0"/>
                <a:cs typeface="Times New Roman" panose="02020603050405020304" pitchFamily="18" charset="0"/>
              </a:rPr>
              <a:t>Mark Moore, </a:t>
            </a:r>
            <a:r>
              <a:rPr lang="en-US" sz="1200" kern="0" dirty="0">
                <a:effectLst/>
                <a:latin typeface="Times New Roman" panose="02020603050405020304" pitchFamily="18" charset="0"/>
                <a:ea typeface="Aptos" panose="020B0004020202020204" pitchFamily="34" charset="0"/>
                <a:cs typeface="Times New Roman" panose="02020603050405020304" pitchFamily="18" charset="0"/>
              </a:rPr>
              <a:t>Esther Leverton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it-IT" sz="12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CD67FD3-B8A9-426B-BE06-ABA6D409F0AE}"/>
              </a:ext>
            </a:extLst>
          </p:cNvPr>
          <p:cNvSpPr txBox="1"/>
          <p:nvPr/>
        </p:nvSpPr>
        <p:spPr>
          <a:xfrm>
            <a:off x="6340765" y="568594"/>
            <a:ext cx="5580360" cy="646331"/>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Lector: Don Kitchen		Mary Ann Kahmann</a:t>
            </a:r>
          </a:p>
          <a:p>
            <a:r>
              <a:rPr lang="en-US" sz="1200" b="1" dirty="0">
                <a:latin typeface="Times New Roman" panose="02020603050405020304" pitchFamily="18" charset="0"/>
                <a:cs typeface="Times New Roman" panose="02020603050405020304" pitchFamily="18" charset="0"/>
              </a:rPr>
              <a:t>EMC’s: Sharon &amp; Victor Lee	Tony Romano &amp; Brad Becker</a:t>
            </a:r>
          </a:p>
          <a:p>
            <a:r>
              <a:rPr lang="en-US" sz="1200" b="1" dirty="0">
                <a:latin typeface="Times New Roman" panose="02020603050405020304" pitchFamily="18" charset="0"/>
                <a:cs typeface="Times New Roman" panose="02020603050405020304" pitchFamily="18" charset="0"/>
              </a:rPr>
              <a:t>Usher: Brad Becker* &amp; Matt Carlson	Matt Carlson* &amp; Alan </a:t>
            </a:r>
            <a:r>
              <a:rPr lang="en-US" sz="1200" b="1" dirty="0" err="1">
                <a:latin typeface="Times New Roman" panose="02020603050405020304" pitchFamily="18" charset="0"/>
                <a:cs typeface="Times New Roman" panose="02020603050405020304" pitchFamily="18" charset="0"/>
              </a:rPr>
              <a:t>Laiche</a:t>
            </a:r>
            <a:endParaRPr lang="en-US" sz="1200" b="1"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E9975B3-54C2-475F-8C2B-616F499217D0}"/>
              </a:ext>
            </a:extLst>
          </p:cNvPr>
          <p:cNvSpPr txBox="1"/>
          <p:nvPr/>
        </p:nvSpPr>
        <p:spPr>
          <a:xfrm>
            <a:off x="6620624" y="5588988"/>
            <a:ext cx="4939312" cy="830997"/>
          </a:xfrm>
          <a:prstGeom prst="rect">
            <a:avLst/>
          </a:prstGeom>
          <a:noFill/>
        </p:spPr>
        <p:txBody>
          <a:bodyPr wrap="square" rtlCol="0" anchor="b">
            <a:spAutoFit/>
          </a:bodyPr>
          <a:lstStyle/>
          <a:p>
            <a:r>
              <a:rPr lang="en-US" sz="1200" dirty="0">
                <a:latin typeface="Times New Roman" panose="02020603050405020304" pitchFamily="18" charset="0"/>
                <a:cs typeface="Times New Roman" panose="02020603050405020304" pitchFamily="18" charset="0"/>
              </a:rPr>
              <a:t>SPECIAL DATES:</a:t>
            </a:r>
          </a:p>
          <a:p>
            <a:r>
              <a:rPr lang="en-US" sz="1200" dirty="0">
                <a:latin typeface="Times New Roman" panose="02020603050405020304" pitchFamily="18" charset="0"/>
                <a:cs typeface="Times New Roman" panose="02020603050405020304" pitchFamily="18" charset="0"/>
              </a:rPr>
              <a:t>Parish Picnic June 15, 2025</a:t>
            </a:r>
          </a:p>
          <a:p>
            <a:r>
              <a:rPr lang="en-US" sz="1200" dirty="0">
                <a:latin typeface="Times New Roman" panose="02020603050405020304" pitchFamily="18" charset="0"/>
                <a:cs typeface="Times New Roman" panose="02020603050405020304" pitchFamily="18" charset="0"/>
              </a:rPr>
              <a:t>October 12, 2025 Pilgrimage</a:t>
            </a:r>
          </a:p>
          <a:p>
            <a:endParaRPr lang="en-US" sz="1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A860819-D6E5-4A13-835B-5A2205EF9515}"/>
              </a:ext>
            </a:extLst>
          </p:cNvPr>
          <p:cNvSpPr txBox="1"/>
          <p:nvPr/>
        </p:nvSpPr>
        <p:spPr>
          <a:xfrm>
            <a:off x="574253" y="6229369"/>
            <a:ext cx="7214142"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Collection: 2-23-25	 $1340.00</a:t>
            </a:r>
          </a:p>
          <a:p>
            <a:r>
              <a:rPr lang="en-US" sz="1200" dirty="0">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01AA3D17-74EE-4537-852B-ACD0B4BFC8A5}"/>
              </a:ext>
            </a:extLst>
          </p:cNvPr>
          <p:cNvSpPr txBox="1"/>
          <p:nvPr/>
        </p:nvSpPr>
        <p:spPr>
          <a:xfrm>
            <a:off x="360338" y="3788551"/>
            <a:ext cx="5735662" cy="2523768"/>
          </a:xfrm>
          <a:prstGeom prst="rect">
            <a:avLst/>
          </a:prstGeom>
          <a:noFill/>
        </p:spPr>
        <p:txBody>
          <a:bodyPr wrap="square" rtlCol="0">
            <a:spAutoFit/>
          </a:bodyPr>
          <a:lstStyle/>
          <a:p>
            <a:pPr marL="171450" marR="0" lvl="0" indent="-171450">
              <a:spcBef>
                <a:spcPts val="0"/>
              </a:spcBef>
              <a:spcAft>
                <a:spcPts val="0"/>
              </a:spcAft>
              <a:buFont typeface="Arial" panose="020B0604020202020204" pitchFamily="34" charset="0"/>
              <a:buChar char="•"/>
            </a:pPr>
            <a:r>
              <a:rPr lang="en-US" sz="1100" kern="100" dirty="0">
                <a:latin typeface="Times New Roman" panose="02020603050405020304" pitchFamily="18" charset="0"/>
                <a:ea typeface="Calibri" panose="020F0502020204030204" pitchFamily="34" charset="0"/>
                <a:cs typeface="Times New Roman" panose="02020603050405020304" pitchFamily="18" charset="0"/>
              </a:rPr>
              <a:t>There is</a:t>
            </a:r>
            <a:r>
              <a:rPr lang="en-US" sz="1100" kern="100" dirty="0">
                <a:effectLst/>
                <a:latin typeface="Times New Roman" panose="02020603050405020304" pitchFamily="18" charset="0"/>
                <a:ea typeface="Calibri" panose="020F0502020204030204" pitchFamily="34" charset="0"/>
                <a:cs typeface="Times New Roman" panose="02020603050405020304" pitchFamily="18" charset="0"/>
              </a:rPr>
              <a:t> an hour of adoration before Mass on Sunday from </a:t>
            </a:r>
            <a:r>
              <a:rPr lang="en-US" sz="1100" kern="100" dirty="0">
                <a:latin typeface="Times New Roman" panose="02020603050405020304" pitchFamily="18" charset="0"/>
                <a:ea typeface="Calibri" panose="020F0502020204030204" pitchFamily="34" charset="0"/>
                <a:cs typeface="Times New Roman" panose="02020603050405020304" pitchFamily="18" charset="0"/>
              </a:rPr>
              <a:t>7:45</a:t>
            </a:r>
            <a:r>
              <a:rPr lang="en-US" sz="1100" kern="100" dirty="0">
                <a:effectLst/>
                <a:latin typeface="Times New Roman" panose="02020603050405020304" pitchFamily="18" charset="0"/>
                <a:ea typeface="Calibri" panose="020F0502020204030204" pitchFamily="34" charset="0"/>
                <a:cs typeface="Times New Roman" panose="02020603050405020304" pitchFamily="18" charset="0"/>
              </a:rPr>
              <a:t>AM to 8:45AM.</a:t>
            </a:r>
          </a:p>
          <a:p>
            <a:pPr marL="171450" marR="0" lvl="0" indent="-171450">
              <a:spcBef>
                <a:spcPts val="0"/>
              </a:spcBef>
              <a:spcAft>
                <a:spcPts val="0"/>
              </a:spcAft>
              <a:buFont typeface="Arial" panose="020B0604020202020204" pitchFamily="34" charset="0"/>
              <a:buChar char="•"/>
            </a:pPr>
            <a:r>
              <a:rPr lang="en-US" sz="1100" kern="100" dirty="0">
                <a:effectLst/>
                <a:latin typeface="Times New Roman" panose="02020603050405020304" pitchFamily="18" charset="0"/>
                <a:ea typeface="Calibri" panose="020F0502020204030204" pitchFamily="34" charset="0"/>
                <a:cs typeface="Times New Roman" panose="02020603050405020304" pitchFamily="18" charset="0"/>
              </a:rPr>
              <a:t>Want an answer to a question about our Catholic Faith? Go to catholic.chat and ask your question.</a:t>
            </a:r>
          </a:p>
          <a:p>
            <a:pPr marL="171450" indent="-171450">
              <a:buFont typeface="Arial" panose="020B0604020202020204" pitchFamily="34" charset="0"/>
              <a:buChar char="•"/>
            </a:pPr>
            <a:r>
              <a:rPr lang="en-US" sz="1100" kern="100" dirty="0">
                <a:latin typeface="Times New Roman" panose="02020603050405020304" pitchFamily="18" charset="0"/>
                <a:ea typeface="Calibri" panose="020F0502020204030204" pitchFamily="34" charset="0"/>
                <a:cs typeface="Times New Roman" panose="02020603050405020304" pitchFamily="18" charset="0"/>
              </a:rPr>
              <a:t>For free online access to the Catechism of the Catholic Church go to: </a:t>
            </a:r>
            <a:r>
              <a:rPr lang="en-US" sz="11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usccb.org</a:t>
            </a: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There will be adoration of the Blessed Sacrament on the second Friday of every month  from 5:30 to 6:30PM followed by a meatless potluck meal in the parish hall. </a:t>
            </a:r>
          </a:p>
          <a:p>
            <a:pPr marL="171450" marR="0" lvl="0" indent="-171450" algn="just">
              <a:spcBef>
                <a:spcPts val="0"/>
              </a:spcBef>
              <a:spcAft>
                <a:spcPts val="0"/>
              </a:spcAft>
              <a:buFont typeface="Arial" panose="020B0604020202020204" pitchFamily="34" charset="0"/>
              <a:buChar char="•"/>
            </a:pPr>
            <a:r>
              <a:rPr lang="en-US" sz="1100" dirty="0">
                <a:latin typeface="Times New Roman" panose="02020603050405020304" pitchFamily="18" charset="0"/>
                <a:ea typeface="Calibri" panose="020F0502020204030204" pitchFamily="34" charset="0"/>
                <a:cs typeface="Times New Roman" panose="02020603050405020304" pitchFamily="18" charset="0"/>
              </a:rPr>
              <a:t>Lent begins on Ash Wednesday, March 5</a:t>
            </a:r>
            <a:r>
              <a:rPr lang="en-US" sz="11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1100" dirty="0">
                <a:latin typeface="Times New Roman" panose="02020603050405020304" pitchFamily="18" charset="0"/>
                <a:ea typeface="Calibri" panose="020F0502020204030204" pitchFamily="34" charset="0"/>
                <a:cs typeface="Times New Roman" panose="02020603050405020304" pitchFamily="18" charset="0"/>
              </a:rPr>
              <a:t>. Mass and distribution of ashes is at 6:00PM.</a:t>
            </a:r>
          </a:p>
          <a:p>
            <a:pPr marL="171450" marR="0" lvl="0" indent="-171450" algn="just">
              <a:spcBef>
                <a:spcPts val="0"/>
              </a:spcBef>
              <a:spcAft>
                <a:spcPts val="0"/>
              </a:spcAft>
              <a:buFont typeface="Arial" panose="020B0604020202020204" pitchFamily="34" charset="0"/>
              <a:buChar char="•"/>
            </a:pPr>
            <a:r>
              <a:rPr lang="en-US" sz="1100" dirty="0">
                <a:latin typeface="Times New Roman" panose="02020603050405020304" pitchFamily="18" charset="0"/>
                <a:ea typeface="Calibri" panose="020F0502020204030204" pitchFamily="34" charset="0"/>
                <a:cs typeface="Times New Roman" panose="02020603050405020304" pitchFamily="18" charset="0"/>
              </a:rPr>
              <a:t>Stations of the Cross every Friday of Lent starting at 6:00PM, followed by a light meatless dinner </a:t>
            </a:r>
            <a:r>
              <a:rPr lang="en-US" sz="1100">
                <a:latin typeface="Times New Roman" panose="02020603050405020304" pitchFamily="18" charset="0"/>
                <a:ea typeface="Calibri" panose="020F0502020204030204" pitchFamily="34" charset="0"/>
                <a:cs typeface="Times New Roman" panose="02020603050405020304" pitchFamily="18" charset="0"/>
              </a:rPr>
              <a:t>in the parish hall.</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sz="12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171450" marR="0" lvl="0" indent="-171450" algn="just">
              <a:spcBef>
                <a:spcPts val="0"/>
              </a:spcBef>
              <a:spcAft>
                <a:spcPts val="0"/>
              </a:spcAft>
              <a:buFont typeface="Arial" panose="020B0604020202020204" pitchFamily="34" charset="0"/>
              <a:buChar char="•"/>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EFB26C64-1B35-4C24-A6B0-2ED7DCE657A4}"/>
              </a:ext>
            </a:extLst>
          </p:cNvPr>
          <p:cNvSpPr txBox="1"/>
          <p:nvPr/>
        </p:nvSpPr>
        <p:spPr>
          <a:xfrm>
            <a:off x="21963184" y="3696163"/>
            <a:ext cx="5218715" cy="2308324"/>
          </a:xfrm>
          <a:prstGeom prst="rect">
            <a:avLst/>
          </a:prstGeom>
          <a:noFill/>
        </p:spPr>
        <p:txBody>
          <a:bodyPr wrap="square" rtlCol="0">
            <a:spAutoFit/>
          </a:bodyPr>
          <a:lstStyle/>
          <a:p>
            <a:pPr fontAlgn="base"/>
            <a:r>
              <a:rPr lang="en-US" dirty="0"/>
              <a:t>In the today’s gospel, Christ summarized the ten commandments into two. With the same words used by Moses, He repeated the same call in our first reading: “</a:t>
            </a:r>
            <a:r>
              <a:rPr lang="en-US" i="1" dirty="0"/>
              <a:t>Hear, O Israel! You shall love the Lord your God with all your heart, with all your soul…” Then, he amplified it by adding: “You shall love your neighbor as yourself.” Very important!</a:t>
            </a:r>
            <a:endParaRPr lang="en-US" dirty="0"/>
          </a:p>
          <a:p>
            <a:pPr fontAlgn="base"/>
            <a:r>
              <a:rPr lang="en-US" dirty="0"/>
              <a:t>Withou</a:t>
            </a:r>
          </a:p>
        </p:txBody>
      </p:sp>
      <p:sp>
        <p:nvSpPr>
          <p:cNvPr id="12" name="Rectangle 11">
            <a:extLst>
              <a:ext uri="{FF2B5EF4-FFF2-40B4-BE49-F238E27FC236}">
                <a16:creationId xmlns:a16="http://schemas.microsoft.com/office/drawing/2014/main" id="{CAF3CFB3-6C83-4192-9844-DE1AD7E4C179}"/>
              </a:ext>
            </a:extLst>
          </p:cNvPr>
          <p:cNvSpPr/>
          <p:nvPr/>
        </p:nvSpPr>
        <p:spPr>
          <a:xfrm>
            <a:off x="25050750" y="4564787"/>
            <a:ext cx="6096000" cy="1754326"/>
          </a:xfrm>
          <a:prstGeom prst="rect">
            <a:avLst/>
          </a:prstGeom>
        </p:spPr>
        <p:txBody>
          <a:bodyPr>
            <a:spAutoFit/>
          </a:bodyPr>
          <a:lstStyle/>
          <a:p>
            <a:pPr fontAlgn="base"/>
            <a:r>
              <a:rPr lang="en-US" dirty="0"/>
              <a:t>t downplaying or denying the priority of the first commandment, humanly speaking, I think the second is very difficult. If we can obey the second, then we can, and have indeed obeyed the first. This is because, God lives in our neighbor. We cannot hate or do harm to our neighbor for any reason, and still claim we love God, or his commandments.</a:t>
            </a:r>
          </a:p>
        </p:txBody>
      </p:sp>
      <p:sp>
        <p:nvSpPr>
          <p:cNvPr id="16" name="Rectangle 7">
            <a:extLst>
              <a:ext uri="{FF2B5EF4-FFF2-40B4-BE49-F238E27FC236}">
                <a16:creationId xmlns:a16="http://schemas.microsoft.com/office/drawing/2014/main" id="{4F85FE7C-A070-4989-AC30-3C7E8C4D2207}"/>
              </a:ext>
            </a:extLst>
          </p:cNvPr>
          <p:cNvSpPr>
            <a:spLocks noChangeArrowheads="1"/>
          </p:cNvSpPr>
          <p:nvPr/>
        </p:nvSpPr>
        <p:spPr bwMode="auto">
          <a:xfrm flipH="1">
            <a:off x="6249882" y="21084"/>
            <a:ext cx="546171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br>
              <a:rPr kumimoji="0" lang="en-US" altLang="en-US" sz="1400" b="1" i="0" u="none" strike="noStrike" cap="none" normalizeH="0" baseline="0" dirty="0">
                <a:ln>
                  <a:noFill/>
                </a:ln>
                <a:solidFill>
                  <a:srgbClr val="3A3A3A"/>
                </a:solidFill>
                <a:effectLst/>
                <a:latin typeface="Lato"/>
              </a:rPr>
            </a:br>
            <a:r>
              <a:rPr kumimoji="0" lang="en-US" altLang="en-US" sz="1400" b="1" i="0" u="none" strike="noStrike" cap="none" normalizeH="0" baseline="0" dirty="0">
                <a:ln>
                  <a:noFill/>
                </a:ln>
                <a:solidFill>
                  <a:srgbClr val="3A3A3A"/>
                </a:solidFill>
                <a:effectLst/>
                <a:latin typeface="Times New Roman" panose="02020603050405020304" pitchFamily="18" charset="0"/>
                <a:cs typeface="Times New Roman" panose="02020603050405020304" pitchFamily="18" charset="0"/>
              </a:rPr>
              <a:t> Sunday March 2		 Sunday March 9</a:t>
            </a:r>
            <a:endParaRPr kumimoji="0" lang="en-US" altLang="en-US" sz="1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008831BD-EEB0-E8D9-CB75-3DD8ABB0708E}"/>
              </a:ext>
            </a:extLst>
          </p:cNvPr>
          <p:cNvSpPr txBox="1"/>
          <p:nvPr/>
        </p:nvSpPr>
        <p:spPr>
          <a:xfrm>
            <a:off x="6340765" y="3960591"/>
            <a:ext cx="5580360" cy="276999"/>
          </a:xfrm>
          <a:prstGeom prst="rect">
            <a:avLst/>
          </a:prstGeom>
          <a:noFill/>
        </p:spPr>
        <p:txBody>
          <a:bodyPr wrap="square" rtlCol="0">
            <a:spAutoFit/>
          </a:bodyPr>
          <a:lstStyle/>
          <a:p>
            <a:pPr marL="0" marR="0" indent="457200" algn="just">
              <a:spcBef>
                <a:spcPts val="0"/>
              </a:spcBef>
              <a:spcAft>
                <a:spcPts val="0"/>
              </a:spcAft>
            </a:pPr>
            <a:endParaRPr lang="en-US" sz="12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168E3915-DD0B-08B3-B425-D027F67122FC}"/>
              </a:ext>
            </a:extLst>
          </p:cNvPr>
          <p:cNvSpPr txBox="1"/>
          <p:nvPr/>
        </p:nvSpPr>
        <p:spPr>
          <a:xfrm>
            <a:off x="6423790" y="3888332"/>
            <a:ext cx="5580360" cy="1754326"/>
          </a:xfrm>
          <a:prstGeom prst="rect">
            <a:avLst/>
          </a:prstGeom>
          <a:noFill/>
        </p:spPr>
        <p:txBody>
          <a:bodyPr wrap="square" rtlCol="0">
            <a:spAutoFit/>
          </a:bodyPr>
          <a:lstStyle/>
          <a:p>
            <a:pPr algn="l"/>
            <a:r>
              <a:rPr lang="en-US" sz="1200" b="0" i="0" dirty="0">
                <a:solidFill>
                  <a:srgbClr val="333333"/>
                </a:solidFill>
                <a:effectLst/>
                <a:latin typeface="Times New Roman" panose="02020603050405020304" pitchFamily="18" charset="0"/>
                <a:cs typeface="Times New Roman" panose="02020603050405020304" pitchFamily="18" charset="0"/>
              </a:rPr>
              <a:t>The blind cannot lead the blind. </a:t>
            </a:r>
            <a:r>
              <a:rPr lang="en-US" sz="1200" dirty="0">
                <a:solidFill>
                  <a:srgbClr val="333333"/>
                </a:solidFill>
                <a:latin typeface="Times New Roman" panose="02020603050405020304" pitchFamily="18" charset="0"/>
                <a:cs typeface="Times New Roman" panose="02020603050405020304" pitchFamily="18" charset="0"/>
              </a:rPr>
              <a:t>A</a:t>
            </a:r>
            <a:r>
              <a:rPr lang="en-US" sz="1200" b="0" i="0" dirty="0">
                <a:solidFill>
                  <a:srgbClr val="333333"/>
                </a:solidFill>
                <a:effectLst/>
                <a:latin typeface="Times New Roman" panose="02020603050405020304" pitchFamily="18" charset="0"/>
                <a:cs typeface="Times New Roman" panose="02020603050405020304" pitchFamily="18" charset="0"/>
              </a:rPr>
              <a:t> disciple cannot be a good disciple unless he or she has learned from the teacher. Everyone who is fully trained is like the teacher who knows how to cure the blind. Before you can be a good disciple and teach others you must take care of yourself. Do not try to take a speck out of your brother’s eye until you have taken the board out of your own. Finally, only when you have purified yourself can you produce the good works that the teacher requires. Discipleship asks us to produce good deeds. But to produce them requires the integrity and purity of heart found in the teacher. When people see your good deeds they will know that this is because you have a good heart.</a:t>
            </a:r>
            <a:endParaRPr lang="en-US" sz="1200" b="0" i="0" dirty="0">
              <a:solidFill>
                <a:srgbClr val="000000"/>
              </a:solidFill>
              <a:effectLst/>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B0B00EF1-BEED-69AF-D3EC-A11E4449D1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3790" y="1278980"/>
            <a:ext cx="5580360" cy="2509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324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a8e6846-d8c0-4b38-831e-fb5100614b8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261726AF9AFB43BD6111259B1BFB2C" ma:contentTypeVersion="3" ma:contentTypeDescription="Create a new document." ma:contentTypeScope="" ma:versionID="81363e7562c8122dcf5056c30364f4b9">
  <xsd:schema xmlns:xsd="http://www.w3.org/2001/XMLSchema" xmlns:xs="http://www.w3.org/2001/XMLSchema" xmlns:p="http://schemas.microsoft.com/office/2006/metadata/properties" xmlns:ns3="ea8e6846-d8c0-4b38-831e-fb5100614b85" targetNamespace="http://schemas.microsoft.com/office/2006/metadata/properties" ma:root="true" ma:fieldsID="fcfffbaf51d574156ea40065c148d54a" ns3:_="">
    <xsd:import namespace="ea8e6846-d8c0-4b38-831e-fb5100614b85"/>
    <xsd:element name="properties">
      <xsd:complexType>
        <xsd:sequence>
          <xsd:element name="documentManagement">
            <xsd:complexType>
              <xsd:all>
                <xsd:element ref="ns3:MediaServiceMetadata" minOccurs="0"/>
                <xsd:element ref="ns3:MediaServiceFastMetadata"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e6846-d8c0-4b38-831e-fb5100614b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AD9375-EA36-4D21-84EF-6BCA92CC16F6}">
  <ds:schemaRefs>
    <ds:schemaRef ds:uri="http://schemas.microsoft.com/sharepoint/v3/contenttype/forms"/>
  </ds:schemaRefs>
</ds:datastoreItem>
</file>

<file path=customXml/itemProps2.xml><?xml version="1.0" encoding="utf-8"?>
<ds:datastoreItem xmlns:ds="http://schemas.openxmlformats.org/officeDocument/2006/customXml" ds:itemID="{D02A2008-1685-457C-BB77-9363288678B3}">
  <ds:schemaRefs>
    <ds:schemaRef ds:uri="ea8e6846-d8c0-4b38-831e-fb5100614b85"/>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08F3266E-6D97-47B3-808B-DC2F9102E4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e6846-d8c0-4b38-831e-fb5100614b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21880</TotalTime>
  <Words>1036</Words>
  <Application>Microsoft Office PowerPoint</Application>
  <PresentationFormat>Widescreen</PresentationFormat>
  <Paragraphs>112</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Lato</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Henry</dc:creator>
  <cp:lastModifiedBy>Mike Henry</cp:lastModifiedBy>
  <cp:revision>1802</cp:revision>
  <cp:lastPrinted>2025-01-27T18:52:33Z</cp:lastPrinted>
  <dcterms:created xsi:type="dcterms:W3CDTF">2019-02-15T18:34:12Z</dcterms:created>
  <dcterms:modified xsi:type="dcterms:W3CDTF">2025-02-24T17:04:14Z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0x01010066261726AF9AFB43BD6111259B1BFB2C</vt:lpwstr>
  </property>
</Properties>
</file>